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5.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6.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3" r:id="rId6"/>
    <p:sldMasterId id="2147484191" r:id="rId7"/>
    <p:sldMasterId id="2147484202" r:id="rId8"/>
    <p:sldMasterId id="2147484213" r:id="rId9"/>
    <p:sldMasterId id="2147484240" r:id="rId10"/>
  </p:sldMasterIdLst>
  <p:notesMasterIdLst>
    <p:notesMasterId r:id="rId51"/>
  </p:notesMasterIdLst>
  <p:handoutMasterIdLst>
    <p:handoutMasterId r:id="rId52"/>
  </p:handoutMasterIdLst>
  <p:sldIdLst>
    <p:sldId id="778" r:id="rId11"/>
    <p:sldId id="779" r:id="rId12"/>
    <p:sldId id="780" r:id="rId13"/>
    <p:sldId id="788" r:id="rId14"/>
    <p:sldId id="978" r:id="rId15"/>
    <p:sldId id="946" r:id="rId16"/>
    <p:sldId id="977" r:id="rId17"/>
    <p:sldId id="948" r:id="rId18"/>
    <p:sldId id="867" r:id="rId19"/>
    <p:sldId id="911" r:id="rId20"/>
    <p:sldId id="970" r:id="rId21"/>
    <p:sldId id="971" r:id="rId22"/>
    <p:sldId id="972" r:id="rId23"/>
    <p:sldId id="974" r:id="rId24"/>
    <p:sldId id="975" r:id="rId25"/>
    <p:sldId id="976" r:id="rId26"/>
    <p:sldId id="973" r:id="rId27"/>
    <p:sldId id="958" r:id="rId28"/>
    <p:sldId id="959" r:id="rId29"/>
    <p:sldId id="960" r:id="rId30"/>
    <p:sldId id="961" r:id="rId31"/>
    <p:sldId id="962" r:id="rId32"/>
    <p:sldId id="963" r:id="rId33"/>
    <p:sldId id="964" r:id="rId34"/>
    <p:sldId id="965" r:id="rId35"/>
    <p:sldId id="966" r:id="rId36"/>
    <p:sldId id="968" r:id="rId37"/>
    <p:sldId id="967" r:id="rId38"/>
    <p:sldId id="969" r:id="rId39"/>
    <p:sldId id="922" r:id="rId40"/>
    <p:sldId id="890" r:id="rId41"/>
    <p:sldId id="891" r:id="rId42"/>
    <p:sldId id="894" r:id="rId43"/>
    <p:sldId id="949" r:id="rId44"/>
    <p:sldId id="950" r:id="rId45"/>
    <p:sldId id="943" r:id="rId46"/>
    <p:sldId id="982" r:id="rId47"/>
    <p:sldId id="979" r:id="rId48"/>
    <p:sldId id="980" r:id="rId49"/>
    <p:sldId id="981" r:id="rId50"/>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47EAC62-7370-924F-BC5F-6CB22CF3DEC6}">
          <p14:sldIdLst>
            <p14:sldId id="778"/>
            <p14:sldId id="779"/>
            <p14:sldId id="780"/>
            <p14:sldId id="788"/>
            <p14:sldId id="978"/>
          </p14:sldIdLst>
        </p14:section>
        <p14:section name="overview" id="{4268C248-251D-3A43-9982-D259019C06D7}">
          <p14:sldIdLst>
            <p14:sldId id="946"/>
            <p14:sldId id="977"/>
            <p14:sldId id="948"/>
            <p14:sldId id="867"/>
          </p14:sldIdLst>
        </p14:section>
        <p14:section name="dev-addins" id="{AD22E3F3-6283-BA43-AD0B-86A2EA78F6EA}">
          <p14:sldIdLst>
            <p14:sldId id="911"/>
            <p14:sldId id="970"/>
            <p14:sldId id="971"/>
            <p14:sldId id="972"/>
            <p14:sldId id="974"/>
            <p14:sldId id="975"/>
            <p14:sldId id="976"/>
            <p14:sldId id="973"/>
            <p14:sldId id="958"/>
            <p14:sldId id="959"/>
            <p14:sldId id="960"/>
            <p14:sldId id="961"/>
            <p14:sldId id="962"/>
            <p14:sldId id="963"/>
            <p14:sldId id="964"/>
            <p14:sldId id="965"/>
            <p14:sldId id="966"/>
            <p14:sldId id="968"/>
            <p14:sldId id="967"/>
            <p14:sldId id="969"/>
          </p14:sldIdLst>
        </p14:section>
        <p14:section name="package-deployment" id="{73636A57-9720-A74B-A8D4-BB448F4AFE83}">
          <p14:sldIdLst>
            <p14:sldId id="922"/>
            <p14:sldId id="890"/>
            <p14:sldId id="891"/>
            <p14:sldId id="894"/>
          </p14:sldIdLst>
        </p14:section>
        <p14:section name="outro" id="{9F36AE8C-F3DE-7340-B2BE-96B10C6A9323}">
          <p14:sldIdLst>
            <p14:sldId id="949"/>
            <p14:sldId id="950"/>
            <p14:sldId id="943"/>
            <p14:sldId id="982"/>
            <p14:sldId id="979"/>
            <p14:sldId id="980"/>
            <p14:sldId id="981"/>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3C00"/>
    <a:srgbClr val="0042AC"/>
    <a:srgbClr val="68217A"/>
    <a:srgbClr val="0072C6"/>
    <a:srgbClr val="2D82FF"/>
    <a:srgbClr val="0088EE"/>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69" autoAdjust="0"/>
    <p:restoredTop sz="73186" autoAdjust="0"/>
  </p:normalViewPr>
  <p:slideViewPr>
    <p:cSldViewPr snapToGrid="0">
      <p:cViewPr varScale="1">
        <p:scale>
          <a:sx n="70" d="100"/>
          <a:sy n="70" d="100"/>
        </p:scale>
        <p:origin x="904" y="60"/>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presProps" Target="presProps.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11/1/2015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11/1/2015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top code listing shows how to create bindings in JavaScript code using </a:t>
            </a:r>
            <a:r>
              <a:rPr lang="en-US" dirty="0" err="1" smtClean="0"/>
              <a:t>addFromNamedItemAsync</a:t>
            </a:r>
            <a:r>
              <a:rPr lang="en-US" dirty="0" smtClean="0"/>
              <a:t>. Note that the first parameter</a:t>
            </a:r>
            <a:r>
              <a:rPr lang="en-US" baseline="0" dirty="0" smtClean="0"/>
              <a:t> (e.g. </a:t>
            </a:r>
            <a:r>
              <a:rPr lang="en-US" b="1" baseline="0" dirty="0" smtClean="0"/>
              <a:t>"firstName"</a:t>
            </a:r>
            <a:r>
              <a:rPr lang="en-US" baseline="0" dirty="0" smtClean="0"/>
              <a:t>) is used to indicate which content control you want to bind to. The third argument (e.g. </a:t>
            </a:r>
            <a:r>
              <a:rPr lang="en-US" b="1" baseline="0" dirty="0" smtClean="0"/>
              <a:t>{ id: 'firstName' }</a:t>
            </a:r>
            <a:r>
              <a:rPr lang="en-US" baseline="0" dirty="0" smtClean="0"/>
              <a:t> is used</a:t>
            </a:r>
            <a:r>
              <a:rPr lang="en-US" dirty="0" smtClean="0"/>
              <a:t> to create the binding ID that will be used to retrieve the binding when call the </a:t>
            </a:r>
            <a:r>
              <a:rPr lang="en-US" dirty="0" err="1" smtClean="0"/>
              <a:t>Office.select</a:t>
            </a:r>
            <a:r>
              <a:rPr lang="en-US" dirty="0" smtClean="0"/>
              <a:t> function.</a:t>
            </a:r>
          </a:p>
          <a:p>
            <a:endParaRPr lang="en-US" dirty="0" smtClean="0"/>
          </a:p>
          <a:p>
            <a:r>
              <a:rPr lang="en-US" dirty="0" smtClean="0"/>
              <a:t>Note that</a:t>
            </a:r>
            <a:r>
              <a:rPr lang="en-US" baseline="0" dirty="0" smtClean="0"/>
              <a:t> the call to </a:t>
            </a:r>
            <a:r>
              <a:rPr lang="en-US" dirty="0" err="1" smtClean="0"/>
              <a:t>Office.select</a:t>
            </a:r>
            <a:r>
              <a:rPr lang="en-US" dirty="0" smtClean="0"/>
              <a:t> gets the binding using</a:t>
            </a:r>
            <a:r>
              <a:rPr lang="en-US" baseline="0" dirty="0" smtClean="0"/>
              <a:t> a syntax of "bindings#" followed by the ID of a registered binding.</a:t>
            </a:r>
            <a:endParaRPr lang="en-US" dirty="0" smtClean="0"/>
          </a:p>
          <a:p>
            <a:endParaRPr lang="en-US" dirty="0" smtClean="0"/>
          </a:p>
          <a:p>
            <a:endParaRPr lang="en-US" dirty="0"/>
          </a:p>
        </p:txBody>
      </p:sp>
      <p:sp>
        <p:nvSpPr>
          <p:cNvPr id="4" name="Date Placeholder 3"/>
          <p:cNvSpPr>
            <a:spLocks noGrp="1"/>
          </p:cNvSpPr>
          <p:nvPr>
            <p:ph type="dt" idx="10"/>
          </p:nvPr>
        </p:nvSpPr>
        <p:spPr/>
        <p:txBody>
          <a:bodyPr/>
          <a:lstStyle/>
          <a:p>
            <a:fld id="{78F2F61C-3C71-4D72-AAAA-EBBF57852989}" type="datetime1">
              <a:rPr lang="en-US" smtClean="0"/>
              <a:t>11/1/2015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04153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code shows how to register an event handler on a binding using the </a:t>
            </a:r>
            <a:r>
              <a:rPr lang="en-US" dirty="0" err="1" smtClean="0"/>
              <a:t>addHandlerAsync</a:t>
            </a:r>
            <a:r>
              <a:rPr lang="en-US" dirty="0" smtClean="0"/>
              <a:t> function. </a:t>
            </a:r>
          </a:p>
          <a:p>
            <a:endParaRPr lang="en-US" dirty="0" smtClean="0"/>
          </a:p>
          <a:p>
            <a:r>
              <a:rPr lang="en-US" dirty="0" smtClean="0"/>
              <a:t>The call also registers</a:t>
            </a:r>
            <a:r>
              <a:rPr lang="en-US" baseline="0" dirty="0" smtClean="0"/>
              <a:t> a callback function named </a:t>
            </a:r>
            <a:r>
              <a:rPr lang="en-US" baseline="0" dirty="0" err="1" smtClean="0"/>
              <a:t>onBindingDataChanged</a:t>
            </a:r>
            <a:r>
              <a:rPr lang="en-US" baseline="0" dirty="0" smtClean="0"/>
              <a:t> which is </a:t>
            </a:r>
            <a:r>
              <a:rPr lang="en-US" dirty="0" smtClean="0"/>
              <a:t>called automatically when user updates the bound content.</a:t>
            </a:r>
          </a:p>
          <a:p>
            <a:endParaRPr lang="en-US" dirty="0"/>
          </a:p>
        </p:txBody>
      </p:sp>
      <p:sp>
        <p:nvSpPr>
          <p:cNvPr id="4" name="Date Placeholder 3"/>
          <p:cNvSpPr>
            <a:spLocks noGrp="1"/>
          </p:cNvSpPr>
          <p:nvPr>
            <p:ph type="dt" idx="10"/>
          </p:nvPr>
        </p:nvSpPr>
        <p:spPr/>
        <p:txBody>
          <a:bodyPr/>
          <a:lstStyle/>
          <a:p>
            <a:fld id="{FF14B676-97ED-41B1-9238-56ABE5960535}" type="datetime1">
              <a:rPr lang="en-US" smtClean="0"/>
              <a:t>11/1/2015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03333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Provision a</a:t>
            </a:r>
            <a:r>
              <a:rPr lang="en-US" baseline="0" dirty="0" smtClean="0"/>
              <a:t> content add-in for Excel and demonstrate the ability to read, write, and bind</a:t>
            </a:r>
            <a:endParaRPr lang="en-US" dirty="0"/>
          </a:p>
        </p:txBody>
      </p:sp>
      <p:sp>
        <p:nvSpPr>
          <p:cNvPr id="4" name="Date Placeholder 3"/>
          <p:cNvSpPr>
            <a:spLocks noGrp="1"/>
          </p:cNvSpPr>
          <p:nvPr>
            <p:ph type="dt" idx="10"/>
          </p:nvPr>
        </p:nvSpPr>
        <p:spPr/>
        <p:txBody>
          <a:bodyPr/>
          <a:lstStyle/>
          <a:p>
            <a:fld id="{03E24CC3-EB53-4FD8-AED3-3842F16AFBF6}" type="datetime1">
              <a:rPr lang="en-US" smtClean="0"/>
              <a:t>11/1/2015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24301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11/1/2015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4197383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11/1/2015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7041028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Download the following manifest and run to show the sandbox for the new Word APIs: http://1drv.ms/1OiykkN</a:t>
            </a:r>
            <a:endParaRPr lang="en-US" dirty="0"/>
          </a:p>
        </p:txBody>
      </p:sp>
      <p:sp>
        <p:nvSpPr>
          <p:cNvPr id="4" name="Date Placeholder 3"/>
          <p:cNvSpPr>
            <a:spLocks noGrp="1"/>
          </p:cNvSpPr>
          <p:nvPr>
            <p:ph type="dt" idx="10"/>
          </p:nvPr>
        </p:nvSpPr>
        <p:spPr/>
        <p:txBody>
          <a:bodyPr/>
          <a:lstStyle/>
          <a:p>
            <a:fld id="{50EF68F8-7E01-4DE0-84A3-50BED001BD3E}" type="datetime1">
              <a:rPr lang="en-US" smtClean="0"/>
              <a:t>11/1/2015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129001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11/1/2015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0836544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Download the following manifest and run to show the sandbox for the new Excel APIs: http://1drv.ms/1OiyicK</a:t>
            </a:r>
          </a:p>
        </p:txBody>
      </p:sp>
      <p:sp>
        <p:nvSpPr>
          <p:cNvPr id="4" name="Date Placeholder 3"/>
          <p:cNvSpPr>
            <a:spLocks noGrp="1"/>
          </p:cNvSpPr>
          <p:nvPr>
            <p:ph type="dt" idx="10"/>
          </p:nvPr>
        </p:nvSpPr>
        <p:spPr/>
        <p:txBody>
          <a:bodyPr/>
          <a:lstStyle/>
          <a:p>
            <a:fld id="{B86C8EA9-A84A-4289-948E-0DDF1D581CAC}" type="datetime1">
              <a:rPr lang="en-US" smtClean="0"/>
              <a:t>11/1/2015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943810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it is time to deploy an add-in, the actual deployment is similar to standard web site because you must</a:t>
            </a:r>
            <a:r>
              <a:rPr lang="en-US" baseline="0" dirty="0" smtClean="0"/>
              <a:t> make the Web page for an app and the office supporting files available on a Web server. However, you must also publish the manifest to make the app discoverable for installation. </a:t>
            </a:r>
            <a:r>
              <a:rPr lang="en-US" dirty="0" smtClean="0"/>
              <a:t>IT admins can designate trusted App Catalogs via Global Policy Objects (GPO). Note</a:t>
            </a:r>
            <a:r>
              <a:rPr lang="en-US" baseline="0" dirty="0" smtClean="0"/>
              <a:t> that the m</a:t>
            </a:r>
            <a:r>
              <a:rPr lang="en-US" dirty="0" smtClean="0"/>
              <a:t>anifests for Mail Add-ins must be uploaded to Exchange 2013 App Catalog.</a:t>
            </a:r>
          </a:p>
        </p:txBody>
      </p:sp>
      <p:sp>
        <p:nvSpPr>
          <p:cNvPr id="4" name="Date Placeholder 3"/>
          <p:cNvSpPr>
            <a:spLocks noGrp="1"/>
          </p:cNvSpPr>
          <p:nvPr>
            <p:ph type="dt" idx="10"/>
          </p:nvPr>
        </p:nvSpPr>
        <p:spPr>
          <a:xfrm>
            <a:off x="3884613" y="0"/>
            <a:ext cx="2971800" cy="457200"/>
          </a:xfrm>
          <a:prstGeom prst="rect">
            <a:avLst/>
          </a:prstGeom>
        </p:spPr>
        <p:txBody>
          <a:bodyPr/>
          <a:lstStyle/>
          <a:p>
            <a:fld id="{1FACD3AE-923F-4C13-A9A6-673B7F1DFF4E}" type="datetime1">
              <a:rPr lang="en-US" smtClean="0"/>
              <a:t>11/1/2015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842720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SharePoint 2013 implements the App Catalog using a site collection created from a special site template. The app Catalog is designed for Office 365 and for private corporate networks in that it is available to only</a:t>
            </a:r>
            <a:r>
              <a:rPr lang="en-US" baseline="0" dirty="0" smtClean="0"/>
              <a:t> to users who have been granted access. It p</a:t>
            </a:r>
            <a:r>
              <a:rPr lang="en-US" dirty="0" smtClean="0"/>
              <a:t>rovides users with catalog of pre-screened and pre-approved apps. An App</a:t>
            </a:r>
            <a:r>
              <a:rPr lang="en-US" baseline="0" dirty="0" smtClean="0"/>
              <a:t> Catalog can be </a:t>
            </a:r>
            <a:r>
              <a:rPr lang="en-US" dirty="0" smtClean="0"/>
              <a:t>used to deploy apps developed in-house of by 3</a:t>
            </a:r>
            <a:r>
              <a:rPr lang="en-US" baseline="30000" dirty="0" smtClean="0"/>
              <a:t>rd</a:t>
            </a:r>
            <a:r>
              <a:rPr lang="en-US" dirty="0" smtClean="0"/>
              <a:t> party ISVs. Note that the App Catalog in SharePoint</a:t>
            </a:r>
            <a:r>
              <a:rPr lang="en-US" baseline="0" dirty="0" smtClean="0"/>
              <a:t> s</a:t>
            </a:r>
            <a:r>
              <a:rPr lang="en-US" dirty="0" smtClean="0"/>
              <a:t>upports document-based apps (</a:t>
            </a:r>
            <a:r>
              <a:rPr lang="en-US" i="1" dirty="0" smtClean="0"/>
              <a:t>i.e. Task pane apps and Content apps</a:t>
            </a:r>
            <a:r>
              <a:rPr lang="en-US" dirty="0" smtClean="0"/>
              <a:t>).</a:t>
            </a:r>
          </a:p>
          <a:p>
            <a:endParaRPr lang="en-US" dirty="0" smtClean="0"/>
          </a:p>
          <a:p>
            <a:r>
              <a:rPr lang="en-US" dirty="0" smtClean="0"/>
              <a:t>As already mentioned, the SharePoint App Catalog hosted using a SharePoint 2013 site collection. The actual catalog is simply a document library to which app manifests are uploaded.</a:t>
            </a:r>
            <a:r>
              <a:rPr lang="en-US" baseline="0" dirty="0" smtClean="0"/>
              <a:t> The a</a:t>
            </a:r>
            <a:r>
              <a:rPr lang="en-US" dirty="0" smtClean="0"/>
              <a:t>dministrator can configure app security settings that</a:t>
            </a:r>
            <a:r>
              <a:rPr lang="en-US" baseline="0" dirty="0" smtClean="0"/>
              <a:t> controls who can see and install the apps inside.</a:t>
            </a:r>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8ACEF62-E2D2-43AA-9423-0EAFEA11EF99}" type="datetime1">
              <a:rPr lang="en-US" smtClean="0"/>
              <a:t>11/1/2015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06203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11/1/2015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File Share App Catalog provides the easiest way to deploy Apps for Office. It does not require either SharePoint 2013 or Exchange 2013. Instead, app manifest are simply</a:t>
            </a:r>
            <a:r>
              <a:rPr lang="en-US" baseline="0" dirty="0" smtClean="0"/>
              <a:t> copied to </a:t>
            </a:r>
            <a:r>
              <a:rPr lang="en-US" dirty="0" smtClean="0"/>
              <a:t>a Windows file share. Of course, the user desktops running Office Applications must be configured </a:t>
            </a:r>
            <a:r>
              <a:rPr lang="en-US" dirty="0" err="1" smtClean="0"/>
              <a:t>configured</a:t>
            </a:r>
            <a:r>
              <a:rPr lang="en-US" dirty="0" smtClean="0"/>
              <a:t> with the correct file share path to discover Apps for Office which can be done manually by user or centrally using GPO.</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19FBB715-882E-494B-9411-DF2FAA2E6AAD}" type="datetime1">
              <a:rPr lang="en-US" smtClean="0"/>
              <a:t>11/1/2015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219961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11/1/2015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2823683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88203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8498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6352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Office Add-in can be seen as a Web page loaded inside an Office Application. In some cases</a:t>
            </a:r>
            <a:r>
              <a:rPr lang="en-US" baseline="0" dirty="0" smtClean="0"/>
              <a:t> it will appear e</a:t>
            </a:r>
            <a:r>
              <a:rPr lang="en-US" dirty="0" smtClean="0"/>
              <a:t>mbedded inline within the document. In other cases</a:t>
            </a:r>
            <a:r>
              <a:rPr lang="en-US" baseline="0" dirty="0" smtClean="0"/>
              <a:t> it might appear as a </a:t>
            </a:r>
            <a:r>
              <a:rPr lang="en-US" dirty="0" smtClean="0"/>
              <a:t>task pane or within a message in Outlook. Note that the</a:t>
            </a:r>
            <a:r>
              <a:rPr lang="en-US" baseline="0" dirty="0" smtClean="0"/>
              <a:t> architecture for Office Add-ins has been designed to w</a:t>
            </a:r>
            <a:r>
              <a:rPr lang="en-US" dirty="0" smtClean="0"/>
              <a:t>ork in both Office Applications and Office Web Applications.</a:t>
            </a:r>
          </a:p>
          <a:p>
            <a:pPr lvl="1"/>
            <a:endParaRPr lang="en-US" dirty="0" smtClean="0"/>
          </a:p>
          <a:p>
            <a:r>
              <a:rPr lang="en-US" dirty="0" smtClean="0"/>
              <a:t>Office Add-ins allow Office applications to be extended</a:t>
            </a:r>
            <a:r>
              <a:rPr lang="en-US" baseline="0" dirty="0" smtClean="0"/>
              <a:t> in such as way so that they can </a:t>
            </a:r>
            <a:r>
              <a:rPr lang="en-US" dirty="0" smtClean="0"/>
              <a:t>leverage Web technologies such as HTML 5 and CSS for rendering user interface as well as JavaScript and jQuery to add behavior. When you write the JavaScript code for an Office Add-in, you can call REST APIs such as those added to SharePoint 2013 to retrieve and update data from across network.</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15232D4-6E30-4A26-A2CA-8531DCB72EA6}" type="datetime1">
              <a:rPr lang="en-US" smtClean="0"/>
              <a:t>11/1/2015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37379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 App for Office must be distributed with an XML-based manifest which contains information about the app itself.</a:t>
            </a:r>
            <a:r>
              <a:rPr lang="en-US" baseline="0" dirty="0" smtClean="0"/>
              <a:t> For example, the app manifest contains an address to a Web page on the Internet which is used to load the app. The app manifest also includes information which indicates </a:t>
            </a:r>
            <a:r>
              <a:rPr lang="en-US" dirty="0" smtClean="0"/>
              <a:t>which Office applications it supports. The app manifest also defines the required capabilities which represent the set of permissions that</a:t>
            </a:r>
            <a:r>
              <a:rPr lang="en-US" baseline="0" dirty="0" smtClean="0"/>
              <a:t> the app needs in order to run and complete its work.</a:t>
            </a:r>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963315D-FADD-47D1-B04E-85DCA5AF53D6}" type="datetime1">
              <a:rPr lang="en-US" smtClean="0"/>
              <a:t>11/1/2015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57418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Office 2013 applications</a:t>
            </a:r>
            <a:r>
              <a:rPr lang="en-US" baseline="0" dirty="0" smtClean="0"/>
              <a:t> provide users with the ability to discover add-ins and insert them. In Word and Excel, this support is included </a:t>
            </a:r>
            <a:r>
              <a:rPr lang="en-US" dirty="0" smtClean="0"/>
              <a:t>in the Ribbon inside the Insert Tab.</a:t>
            </a:r>
            <a:endParaRPr lang="en-US" baseline="0" dirty="0" smtClean="0"/>
          </a:p>
          <a:p>
            <a:pPr lvl="0"/>
            <a:endParaRPr lang="en-US" baseline="0" dirty="0" smtClean="0"/>
          </a:p>
          <a:p>
            <a:pPr lvl="0"/>
            <a:r>
              <a:rPr lang="en-US" baseline="0" dirty="0" smtClean="0"/>
              <a:t>When you drop down the Apps menu from the ribbon, you can see recently selected add-ins. If you click "Select All", you will be prompted with a dialog that allows you to look in various app directories. Once you find an add-in you want to use, you can click the Start button to insert the app into the current document and start it up. After this, you can save the current document which will then include the add-in.</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F158C575-4F53-44CC-8D6E-CAE5944D2CEA}" type="datetime1">
              <a:rPr lang="en-US" smtClean="0"/>
              <a:t>11/1/2015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2736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function </a:t>
            </a:r>
            <a:r>
              <a:rPr lang="en-US" dirty="0" err="1" smtClean="0"/>
              <a:t>getSelectedDataAsync</a:t>
            </a:r>
            <a:r>
              <a:rPr lang="en-US" dirty="0" smtClean="0"/>
              <a:t>() is used to read content from the selected region of the current Word document.</a:t>
            </a:r>
            <a:endParaRPr lang="en-US" dirty="0"/>
          </a:p>
        </p:txBody>
      </p:sp>
      <p:sp>
        <p:nvSpPr>
          <p:cNvPr id="4" name="Date Placeholder 3"/>
          <p:cNvSpPr>
            <a:spLocks noGrp="1"/>
          </p:cNvSpPr>
          <p:nvPr>
            <p:ph type="dt" idx="10"/>
          </p:nvPr>
        </p:nvSpPr>
        <p:spPr/>
        <p:txBody>
          <a:bodyPr/>
          <a:lstStyle/>
          <a:p>
            <a:fld id="{F8C64A9D-8829-430E-BA7E-156543677E2C}" type="datetime1">
              <a:rPr lang="en-US" smtClean="0"/>
              <a:t>11/1/2015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04733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The function </a:t>
            </a:r>
            <a:r>
              <a:rPr lang="en-US" dirty="0" err="1" smtClean="0"/>
              <a:t>setSelectedDataAsync</a:t>
            </a:r>
            <a:r>
              <a:rPr lang="en-US" dirty="0" smtClean="0"/>
              <a:t> is used to write content into the selected region</a:t>
            </a:r>
            <a:r>
              <a:rPr lang="en-US" baseline="0" dirty="0" smtClean="0"/>
              <a:t> </a:t>
            </a:r>
            <a:r>
              <a:rPr lang="en-US" dirty="0" smtClean="0"/>
              <a:t>of the current document.</a:t>
            </a:r>
            <a:r>
              <a:rPr lang="en-US" baseline="0" dirty="0" smtClean="0"/>
              <a:t> If there is no selected region, the content is added at the location of the cursor.</a:t>
            </a:r>
            <a:endParaRPr lang="en-US" dirty="0" smtClean="0"/>
          </a:p>
          <a:p>
            <a:endParaRPr lang="en-US" dirty="0"/>
          </a:p>
        </p:txBody>
      </p:sp>
      <p:sp>
        <p:nvSpPr>
          <p:cNvPr id="4" name="Date Placeholder 3"/>
          <p:cNvSpPr>
            <a:spLocks noGrp="1"/>
          </p:cNvSpPr>
          <p:nvPr>
            <p:ph type="dt" idx="10"/>
          </p:nvPr>
        </p:nvSpPr>
        <p:spPr/>
        <p:txBody>
          <a:bodyPr/>
          <a:lstStyle/>
          <a:p>
            <a:fld id="{CAFAEC0D-A9DC-4104-A93F-17133DFA0E36}" type="datetime1">
              <a:rPr lang="en-US" smtClean="0"/>
              <a:t>11/1/2015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08611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smtClean="0"/>
              <a:t>To</a:t>
            </a:r>
            <a:r>
              <a:rPr lang="en-US" sz="2400" baseline="0" dirty="0" smtClean="0"/>
              <a:t> add a </a:t>
            </a:r>
            <a:r>
              <a:rPr lang="en-US" sz="2400" dirty="0" smtClean="0"/>
              <a:t>binding, you should use one of the following method</a:t>
            </a:r>
          </a:p>
          <a:p>
            <a:endParaRPr lang="en-US" sz="2400" dirty="0" smtClean="0"/>
          </a:p>
          <a:p>
            <a:pPr lvl="1"/>
            <a:r>
              <a:rPr lang="en-US" sz="1800" b="1" dirty="0" err="1" smtClean="0"/>
              <a:t>Bindings.addFromPromptAsync</a:t>
            </a:r>
            <a:endParaRPr lang="en-US" sz="1800" b="1" dirty="0" smtClean="0"/>
          </a:p>
          <a:p>
            <a:pPr lvl="1"/>
            <a:r>
              <a:rPr lang="en-US" sz="1800" b="1" dirty="0" err="1" smtClean="0"/>
              <a:t>Bindings.addFromSelectionAsync</a:t>
            </a:r>
            <a:endParaRPr lang="en-US" sz="1800" b="1" dirty="0" smtClean="0"/>
          </a:p>
          <a:p>
            <a:pPr lvl="1"/>
            <a:r>
              <a:rPr lang="en-US" sz="1800" b="1" dirty="0" err="1" smtClean="0"/>
              <a:t>Bindings.addFromNamedItem</a:t>
            </a:r>
            <a:r>
              <a:rPr lang="en-US" sz="1800" b="1" dirty="0" smtClean="0"/>
              <a:t> </a:t>
            </a:r>
          </a:p>
          <a:p>
            <a:pPr>
              <a:spcBef>
                <a:spcPts val="1200"/>
              </a:spcBef>
            </a:pPr>
            <a:endParaRPr lang="en-US" sz="2400" dirty="0" smtClean="0"/>
          </a:p>
          <a:p>
            <a:pPr>
              <a:spcBef>
                <a:spcPts val="1200"/>
              </a:spcBef>
            </a:pPr>
            <a:r>
              <a:rPr lang="en-US" sz="2400" dirty="0" smtClean="0"/>
              <a:t>You</a:t>
            </a:r>
            <a:r>
              <a:rPr lang="en-US" sz="2400" baseline="0" dirty="0" smtClean="0"/>
              <a:t> will also need to reference bindings to read and write content and register event handlers. </a:t>
            </a:r>
            <a:r>
              <a:rPr lang="en-US" sz="2400" dirty="0" smtClean="0"/>
              <a:t>When you need to reference a binding, you can use one of these method.</a:t>
            </a:r>
          </a:p>
          <a:p>
            <a:pPr>
              <a:spcBef>
                <a:spcPts val="1200"/>
              </a:spcBef>
            </a:pPr>
            <a:endParaRPr lang="en-US" sz="2400" dirty="0" smtClean="0"/>
          </a:p>
          <a:p>
            <a:pPr lvl="1"/>
            <a:r>
              <a:rPr lang="en-US" sz="1800" b="1" dirty="0" err="1" smtClean="0"/>
              <a:t>Bindings.getAllAsync</a:t>
            </a:r>
            <a:endParaRPr lang="en-US" sz="1800" b="1" dirty="0" smtClean="0"/>
          </a:p>
          <a:p>
            <a:pPr lvl="1"/>
            <a:r>
              <a:rPr lang="en-US" sz="1800" b="1" dirty="0" err="1" smtClean="0"/>
              <a:t>Bindings.getByIdAsync</a:t>
            </a:r>
            <a:endParaRPr lang="en-US" sz="1800" b="1" dirty="0" smtClean="0"/>
          </a:p>
          <a:p>
            <a:pPr lvl="1"/>
            <a:r>
              <a:rPr lang="en-US" sz="1800" b="1" dirty="0" err="1" smtClean="0"/>
              <a:t>Office.Select</a:t>
            </a:r>
            <a:endParaRPr lang="en-US" sz="1800" b="1" dirty="0" smtClean="0"/>
          </a:p>
          <a:p>
            <a:pPr>
              <a:spcBef>
                <a:spcPts val="1200"/>
              </a:spcBef>
            </a:pPr>
            <a:endParaRPr lang="en-US" sz="2400" dirty="0" smtClean="0"/>
          </a:p>
          <a:p>
            <a:pPr>
              <a:spcBef>
                <a:spcPts val="1200"/>
              </a:spcBef>
            </a:pPr>
            <a:r>
              <a:rPr lang="en-US" sz="2400" dirty="0" smtClean="0"/>
              <a:t>If you ever need to remove a binding, you can use this methods.</a:t>
            </a:r>
          </a:p>
          <a:p>
            <a:pPr>
              <a:spcBef>
                <a:spcPts val="1200"/>
              </a:spcBef>
            </a:pPr>
            <a:endParaRPr lang="en-US" sz="2400" b="1" dirty="0" smtClean="0"/>
          </a:p>
          <a:p>
            <a:pPr lvl="1"/>
            <a:r>
              <a:rPr lang="en-US" sz="1800" b="1" dirty="0" err="1" smtClean="0"/>
              <a:t>Bindings.releaseByIdAsync</a:t>
            </a:r>
            <a:endParaRPr lang="en-US" sz="1800" b="1" dirty="0" smtClean="0"/>
          </a:p>
          <a:p>
            <a:pPr>
              <a:spcBef>
                <a:spcPts val="1200"/>
              </a:spcBef>
            </a:pPr>
            <a:endParaRPr lang="en-US" sz="2400" dirty="0" smtClean="0"/>
          </a:p>
          <a:p>
            <a:pPr>
              <a:spcBef>
                <a:spcPts val="1200"/>
              </a:spcBef>
            </a:pPr>
            <a:r>
              <a:rPr lang="en-US" sz="2400" dirty="0" smtClean="0"/>
              <a:t>To register an event handler on</a:t>
            </a:r>
            <a:r>
              <a:rPr lang="en-US" sz="2400" baseline="0" dirty="0" smtClean="0"/>
              <a:t> a binding, you can use the following method.</a:t>
            </a:r>
          </a:p>
          <a:p>
            <a:pPr>
              <a:spcBef>
                <a:spcPts val="1200"/>
              </a:spcBef>
            </a:pPr>
            <a:endParaRPr lang="en-US" sz="2400" dirty="0" smtClean="0"/>
          </a:p>
          <a:p>
            <a:pPr lvl="1"/>
            <a:r>
              <a:rPr lang="en-US" sz="1800" b="1" dirty="0" err="1" smtClean="0"/>
              <a:t>Binding.addHandlerAsync</a:t>
            </a:r>
            <a:r>
              <a:rPr lang="en-US" sz="1800" b="1" dirty="0" smtClean="0"/>
              <a:t>(“type”, handler);</a:t>
            </a:r>
            <a:endParaRPr lang="en-US" sz="2000" b="1" dirty="0" smtClean="0"/>
          </a:p>
          <a:p>
            <a:endParaRPr lang="en-US" sz="2400"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5830350E-ACB1-43A6-88CF-7B4AD277BC67}" type="datetime1">
              <a:rPr lang="en-US" smtClean="0"/>
              <a:t>11/1/2015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928650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181857857"/>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437607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86623272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26572228"/>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761054953"/>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1668090"/>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84831776"/>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191537419"/>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3062587445"/>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30620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20386125"/>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096045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0773087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546751577"/>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35570998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2034369311"/>
      </p:ext>
    </p:extLst>
  </p:cSld>
  <p:clrMapOvr>
    <a:masterClrMapping/>
  </p:clrMapOvr>
  <p:transition>
    <p:fade/>
  </p:transition>
  <p:timing>
    <p:tnLst>
      <p:par>
        <p:cTn id="1" dur="indefinite" restart="never" nodeType="tmRoot"/>
      </p:par>
    </p:tnLst>
  </p:timing>
  <p:hf hdr="0"/>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9798826"/>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690514388"/>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7580375"/>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marR="0" lvl="1" indent="0" algn="l" defTabSz="91336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22632794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7"/>
            </a:lvl1pPr>
          </a:lstStyle>
          <a:p>
            <a:r>
              <a:rPr lang="en-US" smtClean="0"/>
              <a:t>Click to edit Master title style</a:t>
            </a:r>
            <a:endParaRPr lang="en-US"/>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19" indent="0" algn="ctr">
              <a:buNone/>
              <a:defRPr sz="1999"/>
            </a:lvl2pPr>
            <a:lvl3pPr marL="914038" indent="0" algn="ctr">
              <a:buNone/>
              <a:defRPr sz="1799"/>
            </a:lvl3pPr>
            <a:lvl4pPr marL="1371057" indent="0" algn="ctr">
              <a:buNone/>
              <a:defRPr sz="1600"/>
            </a:lvl4pPr>
            <a:lvl5pPr marL="1828076" indent="0" algn="ctr">
              <a:buNone/>
              <a:defRPr sz="1600"/>
            </a:lvl5pPr>
            <a:lvl6pPr marL="2285094" indent="0" algn="ctr">
              <a:buNone/>
              <a:defRPr sz="1600"/>
            </a:lvl6pPr>
            <a:lvl7pPr marL="2742114" indent="0" algn="ctr">
              <a:buNone/>
              <a:defRPr sz="1600"/>
            </a:lvl7pPr>
            <a:lvl8pPr marL="3199133" indent="0" algn="ctr">
              <a:buNone/>
              <a:defRPr sz="1600"/>
            </a:lvl8pPr>
            <a:lvl9pPr marL="3656151"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11/1/2015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091"/>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347550154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11/1/2015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091"/>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3427214444"/>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7"/>
            </a:lvl1pPr>
          </a:lstStyle>
          <a:p>
            <a:r>
              <a:rPr lang="en-US" smtClean="0"/>
              <a:t>Click to edit Master title style</a:t>
            </a:r>
            <a:endParaRPr lang="en-US"/>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19" indent="0">
              <a:buNone/>
              <a:defRPr sz="1999">
                <a:solidFill>
                  <a:schemeClr val="tx1">
                    <a:tint val="75000"/>
                  </a:schemeClr>
                </a:solidFill>
              </a:defRPr>
            </a:lvl2pPr>
            <a:lvl3pPr marL="914038" indent="0">
              <a:buNone/>
              <a:defRPr sz="1799">
                <a:solidFill>
                  <a:schemeClr val="tx1">
                    <a:tint val="75000"/>
                  </a:schemeClr>
                </a:solidFill>
              </a:defRPr>
            </a:lvl3pPr>
            <a:lvl4pPr marL="1371057" indent="0">
              <a:buNone/>
              <a:defRPr sz="1600">
                <a:solidFill>
                  <a:schemeClr val="tx1">
                    <a:tint val="75000"/>
                  </a:schemeClr>
                </a:solidFill>
              </a:defRPr>
            </a:lvl4pPr>
            <a:lvl5pPr marL="1828076" indent="0">
              <a:buNone/>
              <a:defRPr sz="1600">
                <a:solidFill>
                  <a:schemeClr val="tx1">
                    <a:tint val="75000"/>
                  </a:schemeClr>
                </a:solidFill>
              </a:defRPr>
            </a:lvl5pPr>
            <a:lvl6pPr marL="2285094" indent="0">
              <a:buNone/>
              <a:defRPr sz="1600">
                <a:solidFill>
                  <a:schemeClr val="tx1">
                    <a:tint val="75000"/>
                  </a:schemeClr>
                </a:solidFill>
              </a:defRPr>
            </a:lvl6pPr>
            <a:lvl7pPr marL="2742114" indent="0">
              <a:buNone/>
              <a:defRPr sz="1600">
                <a:solidFill>
                  <a:schemeClr val="tx1">
                    <a:tint val="75000"/>
                  </a:schemeClr>
                </a:solidFill>
              </a:defRPr>
            </a:lvl7pPr>
            <a:lvl8pPr marL="3199133" indent="0">
              <a:buNone/>
              <a:defRPr sz="1600">
                <a:solidFill>
                  <a:schemeClr val="tx1">
                    <a:tint val="75000"/>
                  </a:schemeClr>
                </a:solidFill>
              </a:defRPr>
            </a:lvl8pPr>
            <a:lvl9pPr marL="3656151"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defTabSz="914005"/>
            <a:fld id="{5022B9EA-8A4B-4820-9B50-EA48DAD4C81E}" type="datetimeFigureOut">
              <a:rPr lang="en-US" smtClean="0">
                <a:solidFill>
                  <a:srgbClr val="404040"/>
                </a:solidFill>
              </a:rPr>
              <a:pPr defTabSz="914005"/>
              <a:t>11/1/2015</a:t>
            </a:fld>
            <a:endParaRPr lang="en-US">
              <a:solidFill>
                <a:srgbClr val="404040"/>
              </a:solidFill>
            </a:endParaRPr>
          </a:p>
        </p:txBody>
      </p:sp>
      <p:sp>
        <p:nvSpPr>
          <p:cNvPr id="5" name="Footer Placeholder 4"/>
          <p:cNvSpPr>
            <a:spLocks noGrp="1"/>
          </p:cNvSpPr>
          <p:nvPr>
            <p:ph type="ftr" sz="quarter" idx="11"/>
          </p:nvPr>
        </p:nvSpPr>
        <p:spPr/>
        <p:txBody>
          <a:bodyPr/>
          <a:lstStyle/>
          <a:p>
            <a:pPr defTabSz="914005"/>
            <a:endParaRPr lang="en-US">
              <a:solidFill>
                <a:srgbClr val="404040"/>
              </a:solidFill>
            </a:endParaRPr>
          </a:p>
        </p:txBody>
      </p:sp>
      <p:sp>
        <p:nvSpPr>
          <p:cNvPr id="6" name="Slide Number Placeholder 5"/>
          <p:cNvSpPr>
            <a:spLocks noGrp="1"/>
          </p:cNvSpPr>
          <p:nvPr>
            <p:ph type="sldNum" sz="quarter" idx="12"/>
          </p:nvPr>
        </p:nvSpPr>
        <p:spPr/>
        <p:txBody>
          <a:bodyPr/>
          <a:lstStyle/>
          <a:p>
            <a:pPr defTabSz="914005"/>
            <a:fld id="{BA38A8DF-5C70-4E2A-B910-C472A6E67C22}" type="slidenum">
              <a:rPr lang="en-US" smtClean="0">
                <a:solidFill>
                  <a:srgbClr val="404040"/>
                </a:solidFill>
              </a:rPr>
              <a:pPr defTabSz="914005"/>
              <a:t>‹#›</a:t>
            </a:fld>
            <a:endParaRPr lang="en-US">
              <a:solidFill>
                <a:srgbClr val="404040"/>
              </a:solidFill>
            </a:endParaRPr>
          </a:p>
        </p:txBody>
      </p:sp>
    </p:spTree>
    <p:extLst>
      <p:ext uri="{BB962C8B-B14F-4D97-AF65-F5344CB8AC3E}">
        <p14:creationId xmlns:p14="http://schemas.microsoft.com/office/powerpoint/2010/main" val="3670681030"/>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7982" y="1825625"/>
            <a:ext cx="5180251"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0592" y="1825625"/>
            <a:ext cx="5180251"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defTabSz="914038"/>
            <a:fld id="{5022B9EA-8A4B-4820-9B50-EA48DAD4C81E}" type="datetimeFigureOut">
              <a:rPr lang="en-US" smtClean="0">
                <a:solidFill>
                  <a:srgbClr val="404040"/>
                </a:solidFill>
              </a:rPr>
              <a:pPr defTabSz="914038"/>
              <a:t>11/1/2015</a:t>
            </a:fld>
            <a:endParaRPr lang="en-US">
              <a:solidFill>
                <a:srgbClr val="404040"/>
              </a:solidFill>
            </a:endParaRPr>
          </a:p>
        </p:txBody>
      </p:sp>
      <p:sp>
        <p:nvSpPr>
          <p:cNvPr id="6" name="Footer Placeholder 5"/>
          <p:cNvSpPr>
            <a:spLocks noGrp="1"/>
          </p:cNvSpPr>
          <p:nvPr>
            <p:ph type="ftr" sz="quarter" idx="11"/>
          </p:nvPr>
        </p:nvSpPr>
        <p:spPr/>
        <p:txBody>
          <a:bodyPr/>
          <a:lstStyle/>
          <a:p>
            <a:pPr defTabSz="914038"/>
            <a:endParaRPr lang="en-US">
              <a:solidFill>
                <a:srgbClr val="404040"/>
              </a:solidFill>
            </a:endParaRPr>
          </a:p>
        </p:txBody>
      </p:sp>
      <p:sp>
        <p:nvSpPr>
          <p:cNvPr id="7" name="Slide Number Placeholder 6"/>
          <p:cNvSpPr>
            <a:spLocks noGrp="1"/>
          </p:cNvSpPr>
          <p:nvPr>
            <p:ph type="sldNum" sz="quarter" idx="12"/>
          </p:nvPr>
        </p:nvSpPr>
        <p:spPr/>
        <p:txBody>
          <a:bodyPr/>
          <a:lstStyle/>
          <a:p>
            <a:pPr defTabSz="914038"/>
            <a:fld id="{BA38A8DF-5C70-4E2A-B910-C472A6E67C22}" type="slidenum">
              <a:rPr lang="en-US" smtClean="0">
                <a:solidFill>
                  <a:srgbClr val="404040"/>
                </a:solidFill>
              </a:rPr>
              <a:pPr defTabSz="914038"/>
              <a:t>‹#›</a:t>
            </a:fld>
            <a:endParaRPr lang="en-US">
              <a:solidFill>
                <a:srgbClr val="404040"/>
              </a:solidFill>
            </a:endParaRPr>
          </a:p>
        </p:txBody>
      </p:sp>
    </p:spTree>
    <p:extLst>
      <p:ext uri="{BB962C8B-B14F-4D97-AF65-F5344CB8AC3E}">
        <p14:creationId xmlns:p14="http://schemas.microsoft.com/office/powerpoint/2010/main" val="1492187908"/>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571" y="1681163"/>
            <a:ext cx="5156443" cy="823912"/>
          </a:xfrm>
        </p:spPr>
        <p:txBody>
          <a:bodyPr anchor="b"/>
          <a:lstStyle>
            <a:lvl1pPr marL="0" indent="0">
              <a:buNone/>
              <a:defRPr sz="2399" b="1"/>
            </a:lvl1pPr>
            <a:lvl2pPr marL="457019" indent="0">
              <a:buNone/>
              <a:defRPr sz="1999" b="1"/>
            </a:lvl2pPr>
            <a:lvl3pPr marL="914038" indent="0">
              <a:buNone/>
              <a:defRPr sz="1799" b="1"/>
            </a:lvl3pPr>
            <a:lvl4pPr marL="1371057" indent="0">
              <a:buNone/>
              <a:defRPr sz="1600" b="1"/>
            </a:lvl4pPr>
            <a:lvl5pPr marL="1828076" indent="0">
              <a:buNone/>
              <a:defRPr sz="1600" b="1"/>
            </a:lvl5pPr>
            <a:lvl6pPr marL="2285094" indent="0">
              <a:buNone/>
              <a:defRPr sz="1600" b="1"/>
            </a:lvl6pPr>
            <a:lvl7pPr marL="2742114" indent="0">
              <a:buNone/>
              <a:defRPr sz="1600" b="1"/>
            </a:lvl7pPr>
            <a:lvl8pPr marL="3199133" indent="0">
              <a:buNone/>
              <a:defRPr sz="1600" b="1"/>
            </a:lvl8pPr>
            <a:lvl9pPr marL="3656151"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571" y="2505075"/>
            <a:ext cx="5156443"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0592" y="1681163"/>
            <a:ext cx="5181838" cy="823912"/>
          </a:xfrm>
        </p:spPr>
        <p:txBody>
          <a:bodyPr anchor="b"/>
          <a:lstStyle>
            <a:lvl1pPr marL="0" indent="0">
              <a:buNone/>
              <a:defRPr sz="2399" b="1"/>
            </a:lvl1pPr>
            <a:lvl2pPr marL="457019" indent="0">
              <a:buNone/>
              <a:defRPr sz="1999" b="1"/>
            </a:lvl2pPr>
            <a:lvl3pPr marL="914038" indent="0">
              <a:buNone/>
              <a:defRPr sz="1799" b="1"/>
            </a:lvl3pPr>
            <a:lvl4pPr marL="1371057" indent="0">
              <a:buNone/>
              <a:defRPr sz="1600" b="1"/>
            </a:lvl4pPr>
            <a:lvl5pPr marL="1828076" indent="0">
              <a:buNone/>
              <a:defRPr sz="1600" b="1"/>
            </a:lvl5pPr>
            <a:lvl6pPr marL="2285094" indent="0">
              <a:buNone/>
              <a:defRPr sz="1600" b="1"/>
            </a:lvl6pPr>
            <a:lvl7pPr marL="2742114" indent="0">
              <a:buNone/>
              <a:defRPr sz="1600" b="1"/>
            </a:lvl7pPr>
            <a:lvl8pPr marL="3199133" indent="0">
              <a:buNone/>
              <a:defRPr sz="1600" b="1"/>
            </a:lvl8pPr>
            <a:lvl9pPr marL="3656151"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0592" y="2505075"/>
            <a:ext cx="518183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11/1/2015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defTabSz="914091"/>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204453596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11/1/2015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defTabSz="914091"/>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913826"/>
            <a:fld id="{727B4C2D-45E2-4621-8491-2995EB46A674}" type="slidenum">
              <a:rPr lang="en-US" smtClean="0">
                <a:gradFill>
                  <a:gsLst>
                    <a:gs pos="100000">
                      <a:srgbClr val="797A7D"/>
                    </a:gs>
                    <a:gs pos="0">
                      <a:srgbClr val="797A7D"/>
                    </a:gs>
                  </a:gsLst>
                  <a:lin ang="5400000" scaled="0"/>
                </a:gradFill>
              </a:rPr>
              <a:pPr defTabSz="913826"/>
              <a:t>‹#›</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0265" y="6021143"/>
            <a:ext cx="1763267" cy="813816"/>
          </a:xfrm>
          <a:prstGeom prst="rect">
            <a:avLst/>
          </a:prstGeom>
        </p:spPr>
      </p:pic>
    </p:spTree>
    <p:extLst>
      <p:ext uri="{BB962C8B-B14F-4D97-AF65-F5344CB8AC3E}">
        <p14:creationId xmlns:p14="http://schemas.microsoft.com/office/powerpoint/2010/main" val="2175940639"/>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11/1/2015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defTabSz="914091"/>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329944946"/>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smtClean="0"/>
              <a:t>Click to edit Master title style</a:t>
            </a:r>
            <a:endParaRPr lang="en-US"/>
          </a:p>
        </p:txBody>
      </p:sp>
      <p:sp>
        <p:nvSpPr>
          <p:cNvPr id="3" name="Content Placeholder 2"/>
          <p:cNvSpPr>
            <a:spLocks noGrp="1"/>
          </p:cNvSpPr>
          <p:nvPr>
            <p:ph idx="1"/>
          </p:nvPr>
        </p:nvSpPr>
        <p:spPr>
          <a:xfrm>
            <a:off x="5181839" y="987426"/>
            <a:ext cx="6170592"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19" indent="0">
              <a:buNone/>
              <a:defRPr sz="1400"/>
            </a:lvl2pPr>
            <a:lvl3pPr marL="914038" indent="0">
              <a:buNone/>
              <a:defRPr sz="1200"/>
            </a:lvl3pPr>
            <a:lvl4pPr marL="1371057" indent="0">
              <a:buNone/>
              <a:defRPr sz="1000"/>
            </a:lvl4pPr>
            <a:lvl5pPr marL="1828076" indent="0">
              <a:buNone/>
              <a:defRPr sz="1000"/>
            </a:lvl5pPr>
            <a:lvl6pPr marL="2285094" indent="0">
              <a:buNone/>
              <a:defRPr sz="1000"/>
            </a:lvl6pPr>
            <a:lvl7pPr marL="2742114" indent="0">
              <a:buNone/>
              <a:defRPr sz="1000"/>
            </a:lvl7pPr>
            <a:lvl8pPr marL="3199133" indent="0">
              <a:buNone/>
              <a:defRPr sz="1000"/>
            </a:lvl8pPr>
            <a:lvl9pPr marL="3656151"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11/1/2015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091"/>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75845273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smtClean="0"/>
              <a:t>Click to edit Master title style</a:t>
            </a:r>
            <a:endParaRPr lang="en-US"/>
          </a:p>
        </p:txBody>
      </p:sp>
      <p:sp>
        <p:nvSpPr>
          <p:cNvPr id="3" name="Picture Placeholder 2"/>
          <p:cNvSpPr>
            <a:spLocks noGrp="1"/>
          </p:cNvSpPr>
          <p:nvPr>
            <p:ph type="pic" idx="1"/>
          </p:nvPr>
        </p:nvSpPr>
        <p:spPr>
          <a:xfrm>
            <a:off x="5181839" y="987426"/>
            <a:ext cx="6170592" cy="4873625"/>
          </a:xfrm>
        </p:spPr>
        <p:txBody>
          <a:bodyPr/>
          <a:lstStyle>
            <a:lvl1pPr marL="0" indent="0">
              <a:buNone/>
              <a:defRPr sz="3199"/>
            </a:lvl1pPr>
            <a:lvl2pPr marL="457019" indent="0">
              <a:buNone/>
              <a:defRPr sz="2799"/>
            </a:lvl2pPr>
            <a:lvl3pPr marL="914038" indent="0">
              <a:buNone/>
              <a:defRPr sz="2399"/>
            </a:lvl3pPr>
            <a:lvl4pPr marL="1371057" indent="0">
              <a:buNone/>
              <a:defRPr sz="1999"/>
            </a:lvl4pPr>
            <a:lvl5pPr marL="1828076" indent="0">
              <a:buNone/>
              <a:defRPr sz="1999"/>
            </a:lvl5pPr>
            <a:lvl6pPr marL="2285094" indent="0">
              <a:buNone/>
              <a:defRPr sz="1999"/>
            </a:lvl6pPr>
            <a:lvl7pPr marL="2742114" indent="0">
              <a:buNone/>
              <a:defRPr sz="1999"/>
            </a:lvl7pPr>
            <a:lvl8pPr marL="3199133" indent="0">
              <a:buNone/>
              <a:defRPr sz="1999"/>
            </a:lvl8pPr>
            <a:lvl9pPr marL="3656151" indent="0">
              <a:buNone/>
              <a:defRPr sz="1999"/>
            </a:lvl9pPr>
          </a:lstStyle>
          <a:p>
            <a:endParaRPr lang="en-US"/>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19" indent="0">
              <a:buNone/>
              <a:defRPr sz="1400"/>
            </a:lvl2pPr>
            <a:lvl3pPr marL="914038" indent="0">
              <a:buNone/>
              <a:defRPr sz="1200"/>
            </a:lvl3pPr>
            <a:lvl4pPr marL="1371057" indent="0">
              <a:buNone/>
              <a:defRPr sz="1000"/>
            </a:lvl4pPr>
            <a:lvl5pPr marL="1828076" indent="0">
              <a:buNone/>
              <a:defRPr sz="1000"/>
            </a:lvl5pPr>
            <a:lvl6pPr marL="2285094" indent="0">
              <a:buNone/>
              <a:defRPr sz="1000"/>
            </a:lvl6pPr>
            <a:lvl7pPr marL="2742114" indent="0">
              <a:buNone/>
              <a:defRPr sz="1000"/>
            </a:lvl7pPr>
            <a:lvl8pPr marL="3199133" indent="0">
              <a:buNone/>
              <a:defRPr sz="1000"/>
            </a:lvl8pPr>
            <a:lvl9pPr marL="3656151"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11/1/2015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091"/>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398248871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11/1/2015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091"/>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39903241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6"/>
            <a:ext cx="262821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7983" y="365126"/>
            <a:ext cx="7732286"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11/1/2015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091"/>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38777677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3548434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2337998546"/>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7122067"/>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182934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182934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366222" y="6566898"/>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67" rtl="0" eaLnBrk="1" latinLnBrk="0" hangingPunct="1"/>
            <a:r>
              <a:rPr lang="en-US" sz="1029" b="0" kern="1200" spc="147" baseline="0" dirty="0" smtClean="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25161074"/>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66692"/>
          </a:xfrm>
        </p:spPr>
        <p:txBody>
          <a:bodyPr>
            <a:spAutoFit/>
          </a:bodyPr>
          <a:lstStyle>
            <a:lvl3pPr>
              <a:defRPr sz="2352"/>
            </a:lvl3pPr>
            <a:lvl4pPr>
              <a:defRPr sz="1960"/>
            </a:lvl4pPr>
            <a:lvl5pPr>
              <a:defRPr sz="196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366222" y="6566898"/>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67" rtl="0" eaLnBrk="1" latinLnBrk="0" hangingPunct="1"/>
            <a:r>
              <a:rPr lang="en-US" sz="1029" b="0" kern="1200" spc="147" baseline="0" dirty="0" smtClean="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635230275"/>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25571752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8815688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0685979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7323758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819018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70456055"/>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1415196"/>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467036898"/>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858664094"/>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3423821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53678731"/>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26482434"/>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90371685"/>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4532690"/>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9536926"/>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4878274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2558824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6342309"/>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698527969"/>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06864537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855302236"/>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133810890"/>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4061758647"/>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7665413"/>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3574735245"/>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292838690"/>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1017088"/>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72646"/>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077244"/>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1781931"/>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679617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672168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3496477161"/>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60248765"/>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76258501"/>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26690065"/>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2662555"/>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96008074"/>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070498280"/>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2953776"/>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403714754"/>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3464521"/>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5534473"/>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7229884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5439692"/>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10032208"/>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1251586"/>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83101123"/>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079782640"/>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9132566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481348387"/>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51282"/>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2376428"/>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18987491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30742845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3334536712"/>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16994525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839443251"/>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16308368"/>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135014393"/>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2.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image" Target="../media/image4.png"/><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image" Target="../media/image3.png"/><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theme" Target="../theme/theme3.xml"/><Relationship Id="rId8" Type="http://schemas.openxmlformats.org/officeDocument/2006/relationships/slideLayout" Target="../slideLayouts/slideLayout47.xml"/><Relationship Id="rId3"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1.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image" Target="../media/image12.png"/><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theme" Target="../theme/theme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image" Target="../media/image12.png"/><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theme" Target="../theme/theme5.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3" Type="http://schemas.openxmlformats.org/officeDocument/2006/relationships/slideLayout" Target="../slideLayouts/slideLayout96.xml"/><Relationship Id="rId21" Type="http://schemas.openxmlformats.org/officeDocument/2006/relationships/slideLayout" Target="../slideLayouts/slideLayout114.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image" Target="../media/image12.png"/><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theme" Target="../theme/theme7.xml"/><Relationship Id="rId2" Type="http://schemas.openxmlformats.org/officeDocument/2006/relationships/slideLayout" Target="../slideLayouts/slideLayout121.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5" r:id="rId22"/>
    <p:sldLayoutId id="2147484148" r:id="rId23"/>
    <p:sldLayoutId id="2147484152" r:id="rId24"/>
    <p:sldLayoutId id="2147484188" r:id="rId25"/>
    <p:sldLayoutId id="2147484189" r:id="rId26"/>
    <p:sldLayoutId id="2147484190" r:id="rId27"/>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330258357"/>
      </p:ext>
    </p:extLst>
  </p:cSld>
  <p:clrMap bg1="dk1" tx1="lt1" bg2="dk2" tx2="lt2" accent1="accent1" accent2="accent2" accent3="accent3" accent4="accent4" accent5="accent5" accent6="accent6" hlink="hlink" folHlink="folHlink"/>
  <p:sldLayoutIdLst>
    <p:sldLayoutId id="2147484154" r:id="rId1"/>
    <p:sldLayoutId id="2147484155" r:id="rId2"/>
    <p:sldLayoutId id="2147484156" r:id="rId3"/>
    <p:sldLayoutId id="2147484157" r:id="rId4"/>
    <p:sldLayoutId id="2147484158" r:id="rId5"/>
    <p:sldLayoutId id="2147484159" r:id="rId6"/>
    <p:sldLayoutId id="2147484160" r:id="rId7"/>
    <p:sldLayoutId id="2147484161" r:id="rId8"/>
    <p:sldLayoutId id="2147484162" r:id="rId9"/>
    <p:sldLayoutId id="2147484163" r:id="rId10"/>
    <p:sldLayoutId id="2147484164" r:id="rId11"/>
    <p:sldLayoutId id="2147484165" r:id="rId12"/>
    <p:sldLayoutId id="2147484166" r:id="rId13"/>
    <p:sldLayoutId id="2147484167" r:id="rId14"/>
    <p:sldLayoutId id="2147484168" r:id="rId15"/>
    <p:sldLayoutId id="2147484169" r:id="rId16"/>
    <p:sldLayoutId id="2147484170" r:id="rId17"/>
    <p:sldLayoutId id="2147484171" r:id="rId18"/>
    <p:sldLayoutId id="2147484172" r:id="rId19"/>
    <p:sldLayoutId id="2147484173" r:id="rId20"/>
    <p:sldLayoutId id="2147484174" r:id="rId21"/>
    <p:sldLayoutId id="2147484175" r:id="rId22"/>
    <p:sldLayoutId id="2147484176" r:id="rId23"/>
    <p:sldLayoutId id="2147484177" r:id="rId24"/>
    <p:sldLayoutId id="2147484178" r:id="rId25"/>
    <p:sldLayoutId id="2147484179" r:id="rId26"/>
    <p:sldLayoutId id="2147484180" r:id="rId27"/>
    <p:sldLayoutId id="2147484181" r:id="rId28"/>
    <p:sldLayoutId id="2147484182" r:id="rId29"/>
    <p:sldLayoutId id="2147484183" r:id="rId30"/>
    <p:sldLayoutId id="2147484184" r:id="rId31"/>
    <p:sldLayoutId id="2147484185" r:id="rId32"/>
    <p:sldLayoutId id="2147484186" r:id="rId33"/>
    <p:sldLayoutId id="2147484187"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200295088"/>
      </p:ext>
    </p:extLst>
  </p:cSld>
  <p:clrMap bg1="lt1" tx1="dk1" bg2="lt2" tx2="dk2" accent1="accent1" accent2="accent2" accent3="accent3" accent4="accent4" accent5="accent5" accent6="accent6" hlink="hlink" folHlink="folHlink"/>
  <p:sldLayoutIdLst>
    <p:sldLayoutId id="2147484192" r:id="rId1"/>
    <p:sldLayoutId id="2147484193" r:id="rId2"/>
    <p:sldLayoutId id="2147484194" r:id="rId3"/>
    <p:sldLayoutId id="2147484195" r:id="rId4"/>
    <p:sldLayoutId id="2147484196" r:id="rId5"/>
    <p:sldLayoutId id="2147484197" r:id="rId6"/>
    <p:sldLayoutId id="2147484198" r:id="rId7"/>
    <p:sldLayoutId id="2147484199" r:id="rId8"/>
    <p:sldLayoutId id="2147484200" r:id="rId9"/>
    <p:sldLayoutId id="2147484201"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1505574159"/>
      </p:ext>
    </p:extLst>
  </p:cSld>
  <p:clrMap bg1="lt1" tx1="dk1" bg2="lt2" tx2="dk2" accent1="accent1" accent2="accent2" accent3="accent3" accent4="accent4" accent5="accent5" accent6="accent6" hlink="hlink" folHlink="folHlink"/>
  <p:sldLayoutIdLst>
    <p:sldLayoutId id="2147484203" r:id="rId1"/>
    <p:sldLayoutId id="2147484204" r:id="rId2"/>
    <p:sldLayoutId id="2147484205" r:id="rId3"/>
    <p:sldLayoutId id="2147484206" r:id="rId4"/>
    <p:sldLayoutId id="2147484207" r:id="rId5"/>
    <p:sldLayoutId id="2147484208" r:id="rId6"/>
    <p:sldLayoutId id="2147484209" r:id="rId7"/>
    <p:sldLayoutId id="2147484210" r:id="rId8"/>
    <p:sldLayoutId id="2147484211" r:id="rId9"/>
    <p:sldLayoutId id="2147484212"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81872361"/>
      </p:ext>
    </p:extLst>
  </p:cSld>
  <p:clrMap bg1="lt1" tx1="dk1" bg2="lt2" tx2="dk2" accent1="accent1" accent2="accent2" accent3="accent3" accent4="accent4" accent5="accent5" accent6="accent6" hlink="hlink" folHlink="folHlink"/>
  <p:sldLayoutIdLst>
    <p:sldLayoutId id="2147484214" r:id="rId1"/>
    <p:sldLayoutId id="2147484215" r:id="rId2"/>
    <p:sldLayoutId id="2147484216" r:id="rId3"/>
    <p:sldLayoutId id="2147484217" r:id="rId4"/>
    <p:sldLayoutId id="2147484218" r:id="rId5"/>
    <p:sldLayoutId id="2147484219" r:id="rId6"/>
    <p:sldLayoutId id="2147484220" r:id="rId7"/>
    <p:sldLayoutId id="2147484221" r:id="rId8"/>
    <p:sldLayoutId id="2147484222" r:id="rId9"/>
    <p:sldLayoutId id="2147484223" r:id="rId10"/>
    <p:sldLayoutId id="2147484224" r:id="rId11"/>
    <p:sldLayoutId id="2147484225" r:id="rId12"/>
    <p:sldLayoutId id="2147484226" r:id="rId13"/>
    <p:sldLayoutId id="2147484227" r:id="rId14"/>
    <p:sldLayoutId id="2147484228" r:id="rId15"/>
    <p:sldLayoutId id="2147484229" r:id="rId16"/>
    <p:sldLayoutId id="2147484230" r:id="rId17"/>
    <p:sldLayoutId id="2147484231" r:id="rId18"/>
    <p:sldLayoutId id="2147484232" r:id="rId19"/>
    <p:sldLayoutId id="2147484233" r:id="rId20"/>
    <p:sldLayoutId id="2147484234" r:id="rId21"/>
    <p:sldLayoutId id="2147484235" r:id="rId22"/>
    <p:sldLayoutId id="2147484236" r:id="rId23"/>
    <p:sldLayoutId id="2147484237" r:id="rId24"/>
    <p:sldLayoutId id="2147484238" r:id="rId25"/>
    <p:sldLayoutId id="2147484239" r:id="rId26"/>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091"/>
            <a:fld id="{FAC36205-D215-4E26-A0C4-4D4A8DC7F13C}" type="datetimeFigureOut">
              <a:rPr lang="en-US" smtClean="0">
                <a:solidFill>
                  <a:prstClr val="black">
                    <a:tint val="75000"/>
                  </a:prstClr>
                </a:solidFill>
              </a:rPr>
              <a:pPr defTabSz="914091"/>
              <a:t>11/1/2015</a:t>
            </a:fld>
            <a:endParaRPr lang="en-US">
              <a:solidFill>
                <a:prstClr val="black">
                  <a:tint val="75000"/>
                </a:prstClr>
              </a:solidFill>
            </a:endParaRPr>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091"/>
            <a:endParaRPr lang="en-US">
              <a:solidFill>
                <a:prstClr val="black">
                  <a:tint val="75000"/>
                </a:prstClr>
              </a:solidFill>
            </a:endParaRPr>
          </a:p>
        </p:txBody>
      </p:sp>
      <p:sp>
        <p:nvSpPr>
          <p:cNvPr id="6" name="Slide Number Placeholder 5"/>
          <p:cNvSpPr>
            <a:spLocks noGrp="1"/>
          </p:cNvSpPr>
          <p:nvPr>
            <p:ph type="sldNum" sz="quarter" idx="4"/>
          </p:nvPr>
        </p:nvSpPr>
        <p:spPr>
          <a:xfrm>
            <a:off x="8608358"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pic>
        <p:nvPicPr>
          <p:cNvPr id="7" name="Picture 6"/>
          <p:cNvPicPr>
            <a:picLocks noChangeAspect="1"/>
          </p:cNvPicPr>
          <p:nvPr userDrawn="1"/>
        </p:nvPicPr>
        <p:blipFill>
          <a:blip r:embed="rId13"/>
          <a:stretch>
            <a:fillRect/>
          </a:stretch>
        </p:blipFill>
        <p:spPr>
          <a:xfrm rot="5400000">
            <a:off x="9205457" y="2991148"/>
            <a:ext cx="6858623" cy="876329"/>
          </a:xfrm>
          <a:prstGeom prst="rect">
            <a:avLst/>
          </a:prstGeom>
        </p:spPr>
      </p:pic>
    </p:spTree>
    <p:extLst>
      <p:ext uri="{BB962C8B-B14F-4D97-AF65-F5344CB8AC3E}">
        <p14:creationId xmlns:p14="http://schemas.microsoft.com/office/powerpoint/2010/main" val="896480827"/>
      </p:ext>
    </p:extLst>
  </p:cSld>
  <p:clrMap bg1="lt1" tx1="dk1" bg2="lt2" tx2="dk2" accent1="accent1" accent2="accent2" accent3="accent3" accent4="accent4" accent5="accent5" accent6="accent6" hlink="hlink" folHlink="folHlink"/>
  <p:sldLayoutIdLst>
    <p:sldLayoutId id="2147484241" r:id="rId1"/>
    <p:sldLayoutId id="2147484242" r:id="rId2"/>
    <p:sldLayoutId id="2147484243" r:id="rId3"/>
    <p:sldLayoutId id="2147484244" r:id="rId4"/>
    <p:sldLayoutId id="2147484245" r:id="rId5"/>
    <p:sldLayoutId id="2147484246" r:id="rId6"/>
    <p:sldLayoutId id="2147484247" r:id="rId7"/>
    <p:sldLayoutId id="2147484248" r:id="rId8"/>
    <p:sldLayoutId id="2147484249" r:id="rId9"/>
    <p:sldLayoutId id="2147484250" r:id="rId10"/>
    <p:sldLayoutId id="2147484251" r:id="rId11"/>
  </p:sldLayoutIdLst>
  <p:transition>
    <p:fade/>
  </p:transition>
  <p:timing>
    <p:tnLst>
      <p:par>
        <p:cTn id="1" dur="indefinite" restart="never" nodeType="tmRoot"/>
      </p:par>
    </p:tnLst>
  </p:timing>
  <p:hf hdr="0" ftr="0" dt="0"/>
  <p:txStyles>
    <p:titleStyle>
      <a:lvl1pPr algn="l" defTabSz="914038"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09" indent="-228509" algn="l" defTabSz="914038"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28" indent="-228509" algn="l" defTabSz="914038"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548" indent="-228509" algn="l" defTabSz="914038"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566"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585"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605"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23"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42"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61"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038" rtl="0" eaLnBrk="1" latinLnBrk="0" hangingPunct="1">
        <a:defRPr sz="1799" kern="1200">
          <a:solidFill>
            <a:schemeClr val="tx1"/>
          </a:solidFill>
          <a:latin typeface="+mn-lt"/>
          <a:ea typeface="+mn-ea"/>
          <a:cs typeface="+mn-cs"/>
        </a:defRPr>
      </a:lvl1pPr>
      <a:lvl2pPr marL="457019" algn="l" defTabSz="914038" rtl="0" eaLnBrk="1" latinLnBrk="0" hangingPunct="1">
        <a:defRPr sz="1799" kern="1200">
          <a:solidFill>
            <a:schemeClr val="tx1"/>
          </a:solidFill>
          <a:latin typeface="+mn-lt"/>
          <a:ea typeface="+mn-ea"/>
          <a:cs typeface="+mn-cs"/>
        </a:defRPr>
      </a:lvl2pPr>
      <a:lvl3pPr marL="914038" algn="l" defTabSz="914038" rtl="0" eaLnBrk="1" latinLnBrk="0" hangingPunct="1">
        <a:defRPr sz="1799" kern="1200">
          <a:solidFill>
            <a:schemeClr val="tx1"/>
          </a:solidFill>
          <a:latin typeface="+mn-lt"/>
          <a:ea typeface="+mn-ea"/>
          <a:cs typeface="+mn-cs"/>
        </a:defRPr>
      </a:lvl3pPr>
      <a:lvl4pPr marL="1371057" algn="l" defTabSz="914038" rtl="0" eaLnBrk="1" latinLnBrk="0" hangingPunct="1">
        <a:defRPr sz="1799" kern="1200">
          <a:solidFill>
            <a:schemeClr val="tx1"/>
          </a:solidFill>
          <a:latin typeface="+mn-lt"/>
          <a:ea typeface="+mn-ea"/>
          <a:cs typeface="+mn-cs"/>
        </a:defRPr>
      </a:lvl4pPr>
      <a:lvl5pPr marL="1828076" algn="l" defTabSz="914038" rtl="0" eaLnBrk="1" latinLnBrk="0" hangingPunct="1">
        <a:defRPr sz="1799" kern="1200">
          <a:solidFill>
            <a:schemeClr val="tx1"/>
          </a:solidFill>
          <a:latin typeface="+mn-lt"/>
          <a:ea typeface="+mn-ea"/>
          <a:cs typeface="+mn-cs"/>
        </a:defRPr>
      </a:lvl5pPr>
      <a:lvl6pPr marL="2285094" algn="l" defTabSz="914038" rtl="0" eaLnBrk="1" latinLnBrk="0" hangingPunct="1">
        <a:defRPr sz="1799" kern="1200">
          <a:solidFill>
            <a:schemeClr val="tx1"/>
          </a:solidFill>
          <a:latin typeface="+mn-lt"/>
          <a:ea typeface="+mn-ea"/>
          <a:cs typeface="+mn-cs"/>
        </a:defRPr>
      </a:lvl6pPr>
      <a:lvl7pPr marL="2742114" algn="l" defTabSz="914038" rtl="0" eaLnBrk="1" latinLnBrk="0" hangingPunct="1">
        <a:defRPr sz="1799" kern="1200">
          <a:solidFill>
            <a:schemeClr val="tx1"/>
          </a:solidFill>
          <a:latin typeface="+mn-lt"/>
          <a:ea typeface="+mn-ea"/>
          <a:cs typeface="+mn-cs"/>
        </a:defRPr>
      </a:lvl7pPr>
      <a:lvl8pPr marL="3199133" algn="l" defTabSz="914038" rtl="0" eaLnBrk="1" latinLnBrk="0" hangingPunct="1">
        <a:defRPr sz="1799" kern="1200">
          <a:solidFill>
            <a:schemeClr val="tx1"/>
          </a:solidFill>
          <a:latin typeface="+mn-lt"/>
          <a:ea typeface="+mn-ea"/>
          <a:cs typeface="+mn-cs"/>
        </a:defRPr>
      </a:lvl8pPr>
      <a:lvl9pPr marL="3656151" algn="l" defTabSz="914038"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8.tmp"/></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7.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7.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7.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7.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7.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7.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s://msdn.microsoft.com/EN-US/library/office/dn833112.aspx" TargetMode="External"/><Relationship Id="rId2" Type="http://schemas.openxmlformats.org/officeDocument/2006/relationships/hyperlink" Target="https://msdn.microsoft.com/EN-US/library/office/jj554660.aspx" TargetMode="External"/><Relationship Id="rId1" Type="http://schemas.openxmlformats.org/officeDocument/2006/relationships/slideLayout" Target="../slideLayouts/slideLayout6.xml"/><Relationship Id="rId4" Type="http://schemas.openxmlformats.org/officeDocument/2006/relationships/hyperlink" Target="https://msdn.microsoft.com/en-us/library/fp142185.aspx" TargetMode="External"/></Relationships>
</file>

<file path=ppt/slides/_rels/slide35.xml.rels><?xml version="1.0" encoding="UTF-8" standalone="yes"?>
<Relationships xmlns="http://schemas.openxmlformats.org/package/2006/relationships"><Relationship Id="rId2" Type="http://schemas.openxmlformats.org/officeDocument/2006/relationships/hyperlink" Target="http://dev.office.com/codesamples#?filters=office%20add-ins" TargetMode="Externa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hyperlink" Target="http://dev.office.com/codesamples#?filters=office%20add-ins" TargetMode="External"/><Relationship Id="rId2" Type="http://schemas.openxmlformats.org/officeDocument/2006/relationships/hyperlink" Target="http://dev.office.com/getting-started/addins" TargetMode="External"/><Relationship Id="rId1" Type="http://schemas.openxmlformats.org/officeDocument/2006/relationships/slideLayout" Target="../slideLayouts/slideLayout122.xml"/><Relationship Id="rId6" Type="http://schemas.openxmlformats.org/officeDocument/2006/relationships/hyperlink" Target="https://msdn.microsoft.com/en-us/library/office/jj220060.aspx" TargetMode="External"/><Relationship Id="rId5" Type="http://schemas.openxmlformats.org/officeDocument/2006/relationships/hyperlink" Target="http://dev.office.com/snack-videos" TargetMode="External"/><Relationship Id="rId4" Type="http://schemas.openxmlformats.org/officeDocument/2006/relationships/hyperlink" Target="http://dev.office.com/training#?filters=deep%20dive%20into%20the%20office%20365%20add-in%20model"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22.xml"/><Relationship Id="rId1" Type="http://schemas.openxmlformats.org/officeDocument/2006/relationships/slideLayout" Target="../slideLayouts/slideLayout88.xml"/><Relationship Id="rId5" Type="http://schemas.openxmlformats.org/officeDocument/2006/relationships/image" Target="../media/image38.emf"/><Relationship Id="rId4" Type="http://schemas.openxmlformats.org/officeDocument/2006/relationships/image" Target="../media/image37.emf"/></Relationships>
</file>

<file path=ppt/slides/_rels/slide39.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23.xml"/><Relationship Id="rId1" Type="http://schemas.openxmlformats.org/officeDocument/2006/relationships/slideLayout" Target="../slideLayouts/slideLayout88.xml"/><Relationship Id="rId6" Type="http://schemas.openxmlformats.org/officeDocument/2006/relationships/image" Target="../media/image40.emf"/><Relationship Id="rId11" Type="http://schemas.openxmlformats.org/officeDocument/2006/relationships/image" Target="../media/image42.png"/><Relationship Id="rId5" Type="http://schemas.openxmlformats.org/officeDocument/2006/relationships/image" Target="../media/image39.emf"/><Relationship Id="rId10" Type="http://schemas.openxmlformats.org/officeDocument/2006/relationships/image" Target="../media/image41.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xml"/><Relationship Id="rId1" Type="http://schemas.openxmlformats.org/officeDocument/2006/relationships/slideLayout" Target="../slideLayouts/slideLayout78.xml"/><Relationship Id="rId4" Type="http://schemas.openxmlformats.org/officeDocument/2006/relationships/image" Target="../media/image20.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Generic Office.js APIs</a:t>
            </a:r>
            <a:endParaRPr lang="en-US" sz="8000" dirty="0"/>
          </a:p>
        </p:txBody>
      </p:sp>
    </p:spTree>
    <p:extLst>
      <p:ext uri="{BB962C8B-B14F-4D97-AF65-F5344CB8AC3E}">
        <p14:creationId xmlns:p14="http://schemas.microsoft.com/office/powerpoint/2010/main" val="904529802"/>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Use this function to read from document select</a:t>
            </a:r>
            <a:endParaRPr lang="en-US" dirty="0"/>
          </a:p>
        </p:txBody>
      </p:sp>
      <p:sp>
        <p:nvSpPr>
          <p:cNvPr id="2" name="Title 1"/>
          <p:cNvSpPr>
            <a:spLocks noGrp="1"/>
          </p:cNvSpPr>
          <p:nvPr>
            <p:ph type="title"/>
          </p:nvPr>
        </p:nvSpPr>
        <p:spPr/>
        <p:txBody>
          <a:bodyPr/>
          <a:lstStyle/>
          <a:p>
            <a:r>
              <a:rPr lang="en-US" dirty="0" err="1" smtClean="0"/>
              <a:t>getSelectedDataAsync</a:t>
            </a:r>
            <a:r>
              <a:rPr lang="en-US" dirty="0" smtClean="0"/>
              <a:t>()</a:t>
            </a:r>
            <a:endParaRPr lang="en-US" dirty="0"/>
          </a:p>
        </p:txBody>
      </p:sp>
      <p:pic>
        <p:nvPicPr>
          <p:cNvPr id="5" name="Picture 4"/>
          <p:cNvPicPr>
            <a:picLocks noChangeAspect="1"/>
          </p:cNvPicPr>
          <p:nvPr/>
        </p:nvPicPr>
        <p:blipFill>
          <a:blip r:embed="rId3"/>
          <a:stretch>
            <a:fillRect/>
          </a:stretch>
        </p:blipFill>
        <p:spPr>
          <a:xfrm>
            <a:off x="519112" y="2199579"/>
            <a:ext cx="7515687" cy="2448292"/>
          </a:xfrm>
          <a:prstGeom prst="rect">
            <a:avLst/>
          </a:prstGeom>
          <a:ln>
            <a:solidFill>
              <a:schemeClr val="bg1">
                <a:lumMod val="50000"/>
              </a:schemeClr>
            </a:solidFill>
          </a:ln>
        </p:spPr>
      </p:pic>
    </p:spTree>
    <p:extLst>
      <p:ext uri="{BB962C8B-B14F-4D97-AF65-F5344CB8AC3E}">
        <p14:creationId xmlns:p14="http://schemas.microsoft.com/office/powerpoint/2010/main" val="1761971092"/>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setSelectDataAsync</a:t>
            </a:r>
            <a:r>
              <a:rPr lang="en-US" dirty="0"/>
              <a:t>()</a:t>
            </a:r>
          </a:p>
        </p:txBody>
      </p:sp>
      <p:sp>
        <p:nvSpPr>
          <p:cNvPr id="4" name="Text Placeholder 3"/>
          <p:cNvSpPr>
            <a:spLocks noGrp="1"/>
          </p:cNvSpPr>
          <p:nvPr>
            <p:ph type="body" sz="quarter" idx="10"/>
          </p:nvPr>
        </p:nvSpPr>
        <p:spPr/>
        <p:txBody>
          <a:bodyPr/>
          <a:lstStyle/>
          <a:p>
            <a:r>
              <a:rPr lang="en-US" dirty="0" smtClean="0"/>
              <a:t>Use this function to insert content into document</a:t>
            </a:r>
            <a:endParaRPr lang="en-US" dirty="0"/>
          </a:p>
        </p:txBody>
      </p:sp>
      <p:pic>
        <p:nvPicPr>
          <p:cNvPr id="6" name="Picture 5"/>
          <p:cNvPicPr>
            <a:picLocks noChangeAspect="1"/>
          </p:cNvPicPr>
          <p:nvPr/>
        </p:nvPicPr>
        <p:blipFill>
          <a:blip r:embed="rId3"/>
          <a:stretch>
            <a:fillRect/>
          </a:stretch>
        </p:blipFill>
        <p:spPr>
          <a:xfrm>
            <a:off x="935159" y="2103560"/>
            <a:ext cx="7462112" cy="2550502"/>
          </a:xfrm>
          <a:prstGeom prst="rect">
            <a:avLst/>
          </a:prstGeom>
          <a:ln>
            <a:solidFill>
              <a:schemeClr val="bg1">
                <a:lumMod val="50000"/>
              </a:schemeClr>
            </a:solidFill>
          </a:ln>
        </p:spPr>
      </p:pic>
    </p:spTree>
    <p:extLst>
      <p:ext uri="{BB962C8B-B14F-4D97-AF65-F5344CB8AC3E}">
        <p14:creationId xmlns:p14="http://schemas.microsoft.com/office/powerpoint/2010/main" val="135613861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Coercion Types</a:t>
            </a:r>
            <a:endParaRPr lang="en-US" dirty="0"/>
          </a:p>
        </p:txBody>
      </p:sp>
      <p:sp>
        <p:nvSpPr>
          <p:cNvPr id="3" name="Text Placeholder 2"/>
          <p:cNvSpPr>
            <a:spLocks noGrp="1"/>
          </p:cNvSpPr>
          <p:nvPr>
            <p:ph type="body" sz="quarter" idx="10"/>
          </p:nvPr>
        </p:nvSpPr>
        <p:spPr>
          <a:xfrm>
            <a:off x="519112" y="1447799"/>
            <a:ext cx="11149013" cy="1693986"/>
          </a:xfrm>
        </p:spPr>
        <p:txBody>
          <a:bodyPr/>
          <a:lstStyle/>
          <a:p>
            <a:r>
              <a:rPr lang="en-US" sz="2800" dirty="0" smtClean="0"/>
              <a:t>Coercion types make it possible to read/write content in different formats</a:t>
            </a:r>
          </a:p>
          <a:p>
            <a:pPr lvl="1"/>
            <a:r>
              <a:rPr lang="en-US" sz="1400" b="1" dirty="0"/>
              <a:t>t</a:t>
            </a:r>
            <a:r>
              <a:rPr lang="en-US" sz="1400" b="1" dirty="0" smtClean="0"/>
              <a:t>ext</a:t>
            </a:r>
            <a:r>
              <a:rPr lang="en-US" sz="1400" dirty="0" smtClean="0"/>
              <a:t> - string value</a:t>
            </a:r>
          </a:p>
          <a:p>
            <a:pPr lvl="1"/>
            <a:r>
              <a:rPr lang="en-US" sz="1400" b="1" dirty="0"/>
              <a:t>h</a:t>
            </a:r>
            <a:r>
              <a:rPr lang="en-US" sz="1400" b="1" dirty="0" smtClean="0"/>
              <a:t>tml</a:t>
            </a:r>
            <a:r>
              <a:rPr lang="en-US" sz="1400" dirty="0" smtClean="0"/>
              <a:t> - HTML content</a:t>
            </a:r>
          </a:p>
          <a:p>
            <a:pPr lvl="1"/>
            <a:r>
              <a:rPr lang="en-US" sz="1400" b="1" dirty="0" smtClean="0"/>
              <a:t>matrix</a:t>
            </a:r>
            <a:r>
              <a:rPr lang="en-US" sz="1400" dirty="0" smtClean="0"/>
              <a:t> - array of arrays</a:t>
            </a:r>
          </a:p>
          <a:p>
            <a:pPr lvl="1"/>
            <a:r>
              <a:rPr lang="en-US" sz="1400" b="1" dirty="0" smtClean="0"/>
              <a:t>table</a:t>
            </a:r>
            <a:r>
              <a:rPr lang="en-US" sz="1400" dirty="0" smtClean="0"/>
              <a:t> - table of rows and columns</a:t>
            </a:r>
          </a:p>
          <a:p>
            <a:pPr lvl="1"/>
            <a:r>
              <a:rPr lang="en-US" sz="1400" b="1" dirty="0" err="1" smtClean="0"/>
              <a:t>ooxml</a:t>
            </a:r>
            <a:r>
              <a:rPr lang="en-US" sz="1400" dirty="0" smtClean="0"/>
              <a:t> - Office Open XML format</a:t>
            </a:r>
          </a:p>
          <a:p>
            <a:pPr lvl="1"/>
            <a:endParaRPr lang="en-US" sz="1200" dirty="0"/>
          </a:p>
        </p:txBody>
      </p:sp>
      <p:pic>
        <p:nvPicPr>
          <p:cNvPr id="7" name="Picture 6"/>
          <p:cNvPicPr>
            <a:picLocks noChangeAspect="1"/>
          </p:cNvPicPr>
          <p:nvPr/>
        </p:nvPicPr>
        <p:blipFill>
          <a:blip r:embed="rId2"/>
          <a:stretch>
            <a:fillRect/>
          </a:stretch>
        </p:blipFill>
        <p:spPr>
          <a:xfrm>
            <a:off x="986082" y="3141785"/>
            <a:ext cx="7239000" cy="3695700"/>
          </a:xfrm>
          <a:prstGeom prst="rect">
            <a:avLst/>
          </a:prstGeom>
          <a:ln>
            <a:solidFill>
              <a:schemeClr val="bg1">
                <a:lumMod val="50000"/>
              </a:schemeClr>
            </a:solidFill>
          </a:ln>
        </p:spPr>
      </p:pic>
    </p:spTree>
    <p:extLst>
      <p:ext uri="{BB962C8B-B14F-4D97-AF65-F5344CB8AC3E}">
        <p14:creationId xmlns:p14="http://schemas.microsoft.com/office/powerpoint/2010/main" val="310227926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8543" y="3941559"/>
            <a:ext cx="2826284" cy="2506590"/>
          </a:xfrm>
          <a:prstGeom prst="rect">
            <a:avLst/>
          </a:prstGeom>
          <a:ln>
            <a:solidFill>
              <a:schemeClr val="accent6"/>
            </a:solidFill>
          </a:ln>
        </p:spPr>
      </p:pic>
      <p:sp>
        <p:nvSpPr>
          <p:cNvPr id="4" name="Title 3"/>
          <p:cNvSpPr>
            <a:spLocks noGrp="1"/>
          </p:cNvSpPr>
          <p:nvPr>
            <p:ph type="title"/>
          </p:nvPr>
        </p:nvSpPr>
        <p:spPr/>
        <p:txBody>
          <a:bodyPr/>
          <a:lstStyle/>
          <a:p>
            <a:r>
              <a:rPr lang="en-US" sz="4299" spc="-83" dirty="0"/>
              <a:t>Using Bindings</a:t>
            </a:r>
          </a:p>
        </p:txBody>
      </p:sp>
      <p:sp>
        <p:nvSpPr>
          <p:cNvPr id="2" name="Content Placeholder 1"/>
          <p:cNvSpPr>
            <a:spLocks noGrp="1"/>
          </p:cNvSpPr>
          <p:nvPr>
            <p:ph type="body" sz="quarter" idx="10"/>
          </p:nvPr>
        </p:nvSpPr>
        <p:spPr/>
        <p:txBody>
          <a:bodyPr/>
          <a:lstStyle/>
          <a:p>
            <a:r>
              <a:rPr lang="en-US" sz="2399" dirty="0"/>
              <a:t>Adding a binding</a:t>
            </a:r>
          </a:p>
          <a:p>
            <a:pPr lvl="1"/>
            <a:r>
              <a:rPr lang="en-US" sz="1799" dirty="0" err="1"/>
              <a:t>Bindings.addFromPromptAsync</a:t>
            </a:r>
            <a:endParaRPr lang="en-US" sz="1799" dirty="0"/>
          </a:p>
          <a:p>
            <a:pPr lvl="1"/>
            <a:r>
              <a:rPr lang="en-US" sz="1799" dirty="0" err="1"/>
              <a:t>Bindings.addFromSelectionAsync</a:t>
            </a:r>
            <a:endParaRPr lang="en-US" sz="1799" dirty="0"/>
          </a:p>
          <a:p>
            <a:pPr lvl="1"/>
            <a:r>
              <a:rPr lang="en-US" sz="1799" dirty="0" err="1"/>
              <a:t>Bindings.addFromNamedItem</a:t>
            </a:r>
            <a:r>
              <a:rPr lang="en-US" sz="1799" dirty="0"/>
              <a:t> </a:t>
            </a:r>
          </a:p>
          <a:p>
            <a:pPr>
              <a:spcBef>
                <a:spcPts val="1200"/>
              </a:spcBef>
            </a:pPr>
            <a:r>
              <a:rPr lang="en-US" sz="2399" dirty="0"/>
              <a:t>Referencing a binding</a:t>
            </a:r>
          </a:p>
          <a:p>
            <a:pPr lvl="1"/>
            <a:r>
              <a:rPr lang="en-US" sz="1799" dirty="0" err="1"/>
              <a:t>Bindings.getAllAsync</a:t>
            </a:r>
            <a:endParaRPr lang="en-US" sz="1799" dirty="0"/>
          </a:p>
          <a:p>
            <a:pPr lvl="1"/>
            <a:r>
              <a:rPr lang="en-US" sz="1799" dirty="0" err="1"/>
              <a:t>Bindings.getByIdAsync</a:t>
            </a:r>
            <a:endParaRPr lang="en-US" sz="1799" dirty="0"/>
          </a:p>
          <a:p>
            <a:pPr lvl="1"/>
            <a:r>
              <a:rPr lang="en-US" sz="1799" dirty="0" err="1"/>
              <a:t>Office.Select</a:t>
            </a:r>
            <a:endParaRPr lang="en-US" sz="1799" dirty="0"/>
          </a:p>
          <a:p>
            <a:pPr>
              <a:spcBef>
                <a:spcPts val="1200"/>
              </a:spcBef>
            </a:pPr>
            <a:r>
              <a:rPr lang="en-US" sz="2399" dirty="0"/>
              <a:t>Removing a binding</a:t>
            </a:r>
          </a:p>
          <a:p>
            <a:pPr lvl="1"/>
            <a:r>
              <a:rPr lang="en-US" sz="1799" dirty="0" err="1"/>
              <a:t>Bindings.releaseByIdAsync</a:t>
            </a:r>
            <a:endParaRPr lang="en-US" sz="1799" dirty="0"/>
          </a:p>
          <a:p>
            <a:pPr>
              <a:spcBef>
                <a:spcPts val="1200"/>
              </a:spcBef>
            </a:pPr>
            <a:r>
              <a:rPr lang="en-US" sz="2399" dirty="0"/>
              <a:t>Binding event handler to a binding</a:t>
            </a:r>
          </a:p>
          <a:p>
            <a:pPr lvl="1"/>
            <a:r>
              <a:rPr lang="en-US" sz="1799" dirty="0" err="1"/>
              <a:t>Binding.addHandlerAsync</a:t>
            </a:r>
            <a:r>
              <a:rPr lang="en-US" sz="1799" dirty="0"/>
              <a:t>(“type”, handler);</a:t>
            </a:r>
            <a:endParaRPr lang="en-US" sz="1999" dirty="0"/>
          </a:p>
          <a:p>
            <a:endParaRPr lang="en-US" sz="2399" dirty="0"/>
          </a:p>
        </p:txBody>
      </p:sp>
      <p:sp>
        <p:nvSpPr>
          <p:cNvPr id="28" name="TextBox 27"/>
          <p:cNvSpPr txBox="1"/>
          <p:nvPr/>
        </p:nvSpPr>
        <p:spPr>
          <a:xfrm>
            <a:off x="5340343" y="3287228"/>
            <a:ext cx="5760516" cy="261520"/>
          </a:xfrm>
          <a:prstGeom prst="rect">
            <a:avLst/>
          </a:prstGeom>
          <a:solidFill>
            <a:schemeClr val="accent3">
              <a:lumMod val="40000"/>
              <a:lumOff val="60000"/>
            </a:schemeClr>
          </a:solidFill>
          <a:ln>
            <a:solidFill>
              <a:srgbClr val="C00000"/>
            </a:solidFill>
          </a:ln>
        </p:spPr>
        <p:txBody>
          <a:bodyPr wrap="square" lIns="76159" tIns="38079" rIns="76159" bIns="38079" rtlCol="0">
            <a:spAutoFit/>
          </a:bodyPr>
          <a:lstStyle/>
          <a:p>
            <a:pPr algn="ctr"/>
            <a:r>
              <a:rPr lang="en-US" sz="1200" dirty="0">
                <a:solidFill>
                  <a:srgbClr val="C00000"/>
                </a:solidFill>
              </a:rPr>
              <a:t>A dialog is presented to the user experience when you call </a:t>
            </a:r>
            <a:r>
              <a:rPr lang="en-US" sz="1200" i="1" dirty="0" err="1">
                <a:solidFill>
                  <a:srgbClr val="C00000"/>
                </a:solidFill>
              </a:rPr>
              <a:t>addFromPromptAsync</a:t>
            </a:r>
            <a:r>
              <a:rPr lang="en-US" sz="1200" dirty="0">
                <a:solidFill>
                  <a:srgbClr val="C00000"/>
                </a:solidFill>
              </a:rPr>
              <a:t>.</a:t>
            </a:r>
          </a:p>
        </p:txBody>
      </p:sp>
      <p:cxnSp>
        <p:nvCxnSpPr>
          <p:cNvPr id="9" name="Straight Arrow Connector 8"/>
          <p:cNvCxnSpPr>
            <a:stCxn id="28" idx="2"/>
          </p:cNvCxnSpPr>
          <p:nvPr/>
        </p:nvCxnSpPr>
        <p:spPr>
          <a:xfrm>
            <a:off x="8220600" y="3548750"/>
            <a:ext cx="121084" cy="504929"/>
          </a:xfrm>
          <a:prstGeom prst="straightConnector1">
            <a:avLst/>
          </a:prstGeom>
          <a:ln w="22225">
            <a:solidFill>
              <a:srgbClr val="C00000"/>
            </a:solidFill>
            <a:tailEnd type="oval"/>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5090962" y="1522206"/>
            <a:ext cx="6279051" cy="1570934"/>
            <a:chOff x="5836029" y="1405720"/>
            <a:chExt cx="6283183" cy="1571968"/>
          </a:xfrm>
        </p:grpSpPr>
        <p:sp>
          <p:nvSpPr>
            <p:cNvPr id="3" name="Rectangle 2"/>
            <p:cNvSpPr/>
            <p:nvPr/>
          </p:nvSpPr>
          <p:spPr bwMode="auto">
            <a:xfrm>
              <a:off x="5836029" y="1405720"/>
              <a:ext cx="6283183" cy="1571968"/>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32" tIns="182832" rIns="182832" bIns="45706" numCol="1" rtlCol="0" anchor="t" anchorCtr="0" compatLnSpc="1">
              <a:prstTxWarp prst="textNoShape">
                <a:avLst/>
              </a:prstTxWarp>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latin typeface="Segoe Condensed" pitchFamily="34" charset="0"/>
              </a:endParaRPr>
            </a:p>
          </p:txBody>
        </p:sp>
        <p:pic>
          <p:nvPicPr>
            <p:cNvPr id="29" name="Picture 28"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0152" y="1446964"/>
              <a:ext cx="6158420" cy="1476436"/>
            </a:xfrm>
            <a:prstGeom prst="rect">
              <a:avLst/>
            </a:prstGeom>
            <a:solidFill>
              <a:schemeClr val="tx1">
                <a:lumMod val="40000"/>
                <a:lumOff val="60000"/>
              </a:schemeClr>
            </a:solidFill>
            <a:ln>
              <a:noFill/>
            </a:ln>
          </p:spPr>
        </p:pic>
      </p:grpSp>
    </p:spTree>
    <p:extLst>
      <p:ext uri="{BB962C8B-B14F-4D97-AF65-F5344CB8AC3E}">
        <p14:creationId xmlns:p14="http://schemas.microsoft.com/office/powerpoint/2010/main" val="3332720730"/>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Bindings in JavaScript</a:t>
            </a:r>
            <a:endParaRPr lang="en-US" dirty="0"/>
          </a:p>
        </p:txBody>
      </p:sp>
      <p:pic>
        <p:nvPicPr>
          <p:cNvPr id="5" name="Picture 4"/>
          <p:cNvPicPr>
            <a:picLocks noChangeAspect="1"/>
          </p:cNvPicPr>
          <p:nvPr/>
        </p:nvPicPr>
        <p:blipFill>
          <a:blip r:embed="rId3"/>
          <a:stretch>
            <a:fillRect/>
          </a:stretch>
        </p:blipFill>
        <p:spPr>
          <a:xfrm>
            <a:off x="608744" y="1325827"/>
            <a:ext cx="8743950" cy="2362200"/>
          </a:xfrm>
          <a:prstGeom prst="rect">
            <a:avLst/>
          </a:prstGeom>
          <a:ln>
            <a:solidFill>
              <a:schemeClr val="bg1">
                <a:lumMod val="50000"/>
              </a:schemeClr>
            </a:solidFill>
          </a:ln>
        </p:spPr>
      </p:pic>
      <p:pic>
        <p:nvPicPr>
          <p:cNvPr id="6" name="Picture 5"/>
          <p:cNvPicPr>
            <a:picLocks noChangeAspect="1"/>
          </p:cNvPicPr>
          <p:nvPr/>
        </p:nvPicPr>
        <p:blipFill>
          <a:blip r:embed="rId4"/>
          <a:stretch>
            <a:fillRect/>
          </a:stretch>
        </p:blipFill>
        <p:spPr>
          <a:xfrm>
            <a:off x="608744" y="3871912"/>
            <a:ext cx="7343775" cy="942975"/>
          </a:xfrm>
          <a:prstGeom prst="rect">
            <a:avLst/>
          </a:prstGeom>
          <a:ln>
            <a:solidFill>
              <a:schemeClr val="bg1">
                <a:lumMod val="50000"/>
              </a:schemeClr>
            </a:solidFill>
          </a:ln>
        </p:spPr>
      </p:pic>
    </p:spTree>
    <p:extLst>
      <p:ext uri="{BB962C8B-B14F-4D97-AF65-F5344CB8AC3E}">
        <p14:creationId xmlns:p14="http://schemas.microsoft.com/office/powerpoint/2010/main" val="255834573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Event Hander Bindings</a:t>
            </a:r>
            <a:endParaRPr lang="en-US" dirty="0"/>
          </a:p>
        </p:txBody>
      </p:sp>
      <p:sp>
        <p:nvSpPr>
          <p:cNvPr id="5" name="Text Placeholder 4"/>
          <p:cNvSpPr>
            <a:spLocks noGrp="1"/>
          </p:cNvSpPr>
          <p:nvPr>
            <p:ph type="body" sz="quarter" idx="10"/>
          </p:nvPr>
        </p:nvSpPr>
        <p:spPr/>
        <p:txBody>
          <a:bodyPr/>
          <a:lstStyle/>
          <a:p>
            <a:r>
              <a:rPr lang="en-US" dirty="0" smtClean="0"/>
              <a:t>Event handlers added using </a:t>
            </a:r>
            <a:r>
              <a:rPr lang="en-US" dirty="0" err="1" smtClean="0"/>
              <a:t>addHandlerAsync</a:t>
            </a:r>
            <a:endParaRPr lang="en-US" dirty="0" smtClean="0"/>
          </a:p>
          <a:p>
            <a:pPr lvl="1"/>
            <a:r>
              <a:rPr lang="en-US" dirty="0" smtClean="0"/>
              <a:t>Callback function called automatically when user updates binding content</a:t>
            </a:r>
            <a:endParaRPr lang="en-US" dirty="0"/>
          </a:p>
        </p:txBody>
      </p:sp>
      <p:pic>
        <p:nvPicPr>
          <p:cNvPr id="4" name="Picture 3"/>
          <p:cNvPicPr>
            <a:picLocks noChangeAspect="1"/>
          </p:cNvPicPr>
          <p:nvPr/>
        </p:nvPicPr>
        <p:blipFill>
          <a:blip r:embed="rId3"/>
          <a:stretch>
            <a:fillRect/>
          </a:stretch>
        </p:blipFill>
        <p:spPr>
          <a:xfrm>
            <a:off x="698865" y="2802548"/>
            <a:ext cx="10439400" cy="1581150"/>
          </a:xfrm>
          <a:prstGeom prst="rect">
            <a:avLst/>
          </a:prstGeom>
          <a:ln>
            <a:solidFill>
              <a:schemeClr val="bg1">
                <a:lumMod val="50000"/>
              </a:schemeClr>
            </a:solidFill>
          </a:ln>
        </p:spPr>
      </p:pic>
    </p:spTree>
    <p:extLst>
      <p:ext uri="{BB962C8B-B14F-4D97-AF65-F5344CB8AC3E}">
        <p14:creationId xmlns:p14="http://schemas.microsoft.com/office/powerpoint/2010/main" val="263205114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Generic Office.js operations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85103712"/>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Word/Excel Office.js APIs</a:t>
            </a:r>
            <a:endParaRPr lang="en-US" sz="8000" dirty="0"/>
          </a:p>
        </p:txBody>
      </p:sp>
    </p:spTree>
    <p:extLst>
      <p:ext uri="{BB962C8B-B14F-4D97-AF65-F5344CB8AC3E}">
        <p14:creationId xmlns:p14="http://schemas.microsoft.com/office/powerpoint/2010/main" val="197224881"/>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New Office 2016 APIs</a:t>
            </a:r>
            <a:endParaRPr lang="en-US" dirty="0"/>
          </a:p>
        </p:txBody>
      </p:sp>
      <p:sp>
        <p:nvSpPr>
          <p:cNvPr id="2" name="Text Placeholder 1"/>
          <p:cNvSpPr>
            <a:spLocks noGrp="1"/>
          </p:cNvSpPr>
          <p:nvPr>
            <p:ph type="body" sz="quarter" idx="11"/>
          </p:nvPr>
        </p:nvSpPr>
        <p:spPr/>
        <p:txBody>
          <a:bodyPr/>
          <a:lstStyle/>
          <a:p>
            <a:r>
              <a:rPr lang="en-US" sz="3920" dirty="0"/>
              <a:t>Batching</a:t>
            </a:r>
          </a:p>
          <a:p>
            <a:pPr lvl="1"/>
            <a:r>
              <a:rPr lang="en-US" sz="2352" dirty="0"/>
              <a:t>Multiple API execution requests can be queued (batched) and executed at once</a:t>
            </a:r>
          </a:p>
          <a:p>
            <a:r>
              <a:rPr lang="en-US" sz="3920" dirty="0"/>
              <a:t>Promises Syntax</a:t>
            </a:r>
          </a:p>
          <a:p>
            <a:pPr lvl="1"/>
            <a:r>
              <a:rPr lang="en-US" sz="2352" dirty="0"/>
              <a:t>Helps manage complex and nested callback flows in a simple manner</a:t>
            </a:r>
          </a:p>
          <a:p>
            <a:r>
              <a:rPr lang="en-US" sz="3920" dirty="0"/>
              <a:t>Object Oriented Design</a:t>
            </a:r>
          </a:p>
          <a:p>
            <a:pPr lvl="1"/>
            <a:r>
              <a:rPr lang="en-US" sz="2352" dirty="0"/>
              <a:t>Enables a friendlier syntax for interacting with complex object hierarchies/graphs</a:t>
            </a:r>
          </a:p>
        </p:txBody>
      </p:sp>
      <p:sp>
        <p:nvSpPr>
          <p:cNvPr id="4" name="Text Placeholder 3"/>
          <p:cNvSpPr>
            <a:spLocks noGrp="1"/>
          </p:cNvSpPr>
          <p:nvPr>
            <p:ph type="body" sz="quarter" idx="12"/>
          </p:nvPr>
        </p:nvSpPr>
        <p:spPr/>
        <p:txBody>
          <a:bodyPr/>
          <a:lstStyle/>
          <a:p>
            <a:r>
              <a:rPr lang="en-US" sz="3920" dirty="0"/>
              <a:t>Selective Loading</a:t>
            </a:r>
          </a:p>
          <a:p>
            <a:pPr lvl="1"/>
            <a:r>
              <a:rPr lang="en-US" sz="2352" dirty="0"/>
              <a:t>Allows for efficient execution (only necessary properties/objects are marshalled)</a:t>
            </a:r>
          </a:p>
          <a:p>
            <a:r>
              <a:rPr lang="en-US" sz="3920" dirty="0"/>
              <a:t>Service-compatible</a:t>
            </a:r>
          </a:p>
          <a:p>
            <a:pPr lvl="1"/>
            <a:r>
              <a:rPr lang="en-US" sz="2352" dirty="0"/>
              <a:t>Allows for REST API equivalents with shared interface contracts </a:t>
            </a:r>
          </a:p>
          <a:p>
            <a:endParaRPr lang="en-US" sz="3920" dirty="0"/>
          </a:p>
        </p:txBody>
      </p:sp>
    </p:spTree>
    <p:extLst>
      <p:ext uri="{BB962C8B-B14F-4D97-AF65-F5344CB8AC3E}">
        <p14:creationId xmlns:p14="http://schemas.microsoft.com/office/powerpoint/2010/main" val="376863445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3876998571"/>
              </p:ext>
            </p:extLst>
          </p:nvPr>
        </p:nvGraphicFramePr>
        <p:xfrm>
          <a:off x="438838" y="1244303"/>
          <a:ext cx="11225057" cy="4453011"/>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val="1253488153"/>
                    </a:ext>
                  </a:extLst>
                </a:gridCol>
              </a:tblGrid>
              <a:tr h="1047037">
                <a:tc>
                  <a:txBody>
                    <a:bodyPr/>
                    <a:lstStyle/>
                    <a:p>
                      <a:r>
                        <a:rPr lang="en-US" sz="2400" dirty="0" smtClean="0"/>
                        <a:t>Introduction</a:t>
                      </a:r>
                      <a:r>
                        <a:rPr lang="en-US" sz="2400" baseline="0" dirty="0" smtClean="0"/>
                        <a:t> to </a:t>
                      </a:r>
                      <a:r>
                        <a:rPr lang="en-US" sz="2400" dirty="0" smtClean="0"/>
                        <a:t>Office 365 Development</a:t>
                      </a:r>
                      <a:endParaRPr lang="en-US" sz="2400" dirty="0"/>
                    </a:p>
                  </a:txBody>
                  <a:tcPr marL="91403" marR="91403" marT="45701" marB="45701" anchor="ctr"/>
                </a:tc>
                <a:extLst>
                  <a:ext uri="{0D108BD9-81ED-4DB2-BD59-A6C34878D82A}">
                    <a16:rowId xmlns:a16="http://schemas.microsoft.com/office/drawing/2014/main" val="829859176"/>
                  </a:ext>
                </a:extLst>
              </a:tr>
              <a:tr h="360260">
                <a:tc>
                  <a:txBody>
                    <a:bodyPr/>
                    <a:lstStyle/>
                    <a:p>
                      <a:r>
                        <a:rPr lang="en-US" sz="1800" b="0" dirty="0" smtClean="0"/>
                        <a:t>Module 1: Deep Dive Apps for Office in Outlook</a:t>
                      </a:r>
                      <a:endParaRPr lang="en-US" sz="1800" b="0" baseline="0" dirty="0" smtClean="0"/>
                    </a:p>
                  </a:txBody>
                  <a:tcPr marL="91403" marR="91403" marT="45701" marB="45701" anchor="ctr"/>
                </a:tc>
                <a:extLst>
                  <a:ext uri="{0D108BD9-81ED-4DB2-BD59-A6C34878D82A}">
                    <a16:rowId xmlns:a16="http://schemas.microsoft.com/office/drawing/2014/main" val="1946132611"/>
                  </a:ext>
                </a:extLst>
              </a:tr>
              <a:tr h="36026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Deep Dive Apps for Office in Word</a:t>
                      </a:r>
                    </a:p>
                  </a:txBody>
                  <a:tcPr marL="91403" marR="91403" marT="45701" marB="45701" anchor="ctr"/>
                </a:tc>
                <a:extLst>
                  <a:ext uri="{0D108BD9-81ED-4DB2-BD59-A6C34878D82A}">
                    <a16:rowId xmlns:a16="http://schemas.microsoft.com/office/drawing/2014/main" val="3204002662"/>
                  </a:ext>
                </a:extLst>
              </a:tr>
              <a:tr h="38738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3: </a:t>
                      </a:r>
                      <a:r>
                        <a:rPr lang="en-US" sz="1800" b="0" dirty="0" smtClean="0"/>
                        <a:t>Deep Dive Apps for Office in PowerPoint</a:t>
                      </a:r>
                    </a:p>
                  </a:txBody>
                  <a:tcPr marL="91403" marR="91403" marT="45701" marB="45701" anchor="ctr"/>
                </a:tc>
                <a:extLst>
                  <a:ext uri="{0D108BD9-81ED-4DB2-BD59-A6C34878D82A}">
                    <a16:rowId xmlns:a16="http://schemas.microsoft.com/office/drawing/2014/main" val="4266278162"/>
                  </a:ext>
                </a:extLst>
              </a:tr>
              <a:tr h="45853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Deep Dive Apps for Office in Excel</a:t>
                      </a:r>
                      <a:endParaRPr lang="en-US" sz="1800" b="1" dirty="0" smtClean="0"/>
                    </a:p>
                  </a:txBody>
                  <a:tcPr marL="91403" marR="91403" marT="45701" marB="45701" anchor="ctr"/>
                </a:tc>
                <a:extLst>
                  <a:ext uri="{0D108BD9-81ED-4DB2-BD59-A6C34878D82A}">
                    <a16:rowId xmlns:a16="http://schemas.microsoft.com/office/drawing/2014/main" val="10004"/>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Deep Dive into SharePoint Hosted Apps</a:t>
                      </a:r>
                      <a:endParaRPr lang="en-US" sz="1800" b="0" dirty="0" smtClean="0"/>
                    </a:p>
                  </a:txBody>
                  <a:tcPr marL="91403" marR="91403" marT="45701" marB="45701" anchor="ctr"/>
                </a:tc>
                <a:extLst>
                  <a:ext uri="{0D108BD9-81ED-4DB2-BD59-A6C34878D82A}">
                    <a16:rowId xmlns:a16="http://schemas.microsoft.com/office/drawing/2014/main" val="10005"/>
                  </a:ext>
                </a:extLst>
              </a:tr>
              <a:tr h="304623">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Provider Hosted Apps</a:t>
                      </a:r>
                    </a:p>
                  </a:txBody>
                  <a:tcPr marL="91403" marR="91403" marT="45701" marB="45701" anchor="ctr"/>
                </a:tc>
                <a:extLst>
                  <a:ext uri="{0D108BD9-81ED-4DB2-BD59-A6C34878D82A}">
                    <a16:rowId xmlns:a16="http://schemas.microsoft.com/office/drawing/2014/main" val="10006"/>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Deep Dive into Security and </a:t>
                      </a:r>
                      <a:r>
                        <a:rPr lang="en-US" sz="1800" b="0" dirty="0" err="1" smtClean="0"/>
                        <a:t>OAuth</a:t>
                      </a:r>
                      <a:endParaRPr lang="en-US" sz="1800" b="0" dirty="0" smtClean="0"/>
                    </a:p>
                  </a:txBody>
                  <a:tcPr marL="91403" marR="91403" marT="45701" marB="45701" anchor="ctr"/>
                </a:tc>
                <a:extLst>
                  <a:ext uri="{0D108BD9-81ED-4DB2-BD59-A6C34878D82A}">
                    <a16:rowId xmlns:a16="http://schemas.microsoft.com/office/drawing/2014/main" val="10007"/>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App Lifecycle Management</a:t>
                      </a:r>
                    </a:p>
                  </a:txBody>
                  <a:tcPr marL="91403" marR="91403" marT="45701" marB="45701" anchor="ctr"/>
                </a:tc>
                <a:extLst>
                  <a:ext uri="{0D108BD9-81ED-4DB2-BD59-A6C34878D82A}">
                    <a16:rowId xmlns:a16="http://schemas.microsoft.com/office/drawing/2014/main" val="10008"/>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9: Advanced Office Add-ins with Excel, Word, PowerPoint</a:t>
                      </a:r>
                    </a:p>
                  </a:txBody>
                  <a:tcPr marL="91403" marR="91403" marT="45701" marB="45701" anchor="ctr"/>
                </a:tc>
                <a:extLst>
                  <a:ext uri="{0D108BD9-81ED-4DB2-BD59-A6C34878D82A}">
                    <a16:rowId xmlns:a16="http://schemas.microsoft.com/office/drawing/2014/main" val="1598304938"/>
                  </a:ext>
                </a:extLst>
              </a:tr>
            </a:tbl>
          </a:graphicData>
        </a:graphic>
      </p:graphicFrame>
    </p:spTree>
    <p:extLst>
      <p:ext uri="{BB962C8B-B14F-4D97-AF65-F5344CB8AC3E}">
        <p14:creationId xmlns:p14="http://schemas.microsoft.com/office/powerpoint/2010/main" val="253683021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Elbow Connector 25"/>
          <p:cNvCxnSpPr/>
          <p:nvPr/>
        </p:nvCxnSpPr>
        <p:spPr>
          <a:xfrm>
            <a:off x="3026664" y="1428806"/>
            <a:ext cx="4242317" cy="1985436"/>
          </a:xfrm>
          <a:prstGeom prst="bentConnector3">
            <a:avLst>
              <a:gd name="adj1" fmla="val 8039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r>
              <a:rPr lang="en-US" dirty="0" smtClean="0"/>
              <a:t>Coding Pattern</a:t>
            </a:r>
            <a:endParaRPr lang="en-US" dirty="0"/>
          </a:p>
        </p:txBody>
      </p:sp>
      <p:sp>
        <p:nvSpPr>
          <p:cNvPr id="24" name="Rectangle 23"/>
          <p:cNvSpPr/>
          <p:nvPr/>
        </p:nvSpPr>
        <p:spPr>
          <a:xfrm>
            <a:off x="5687390" y="1061135"/>
            <a:ext cx="1482617" cy="739531"/>
          </a:xfrm>
          <a:prstGeom prst="rect">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72" b="1" dirty="0"/>
              <a:t>1:  Context initialized </a:t>
            </a:r>
          </a:p>
        </p:txBody>
      </p:sp>
      <p:grpSp>
        <p:nvGrpSpPr>
          <p:cNvPr id="5" name="Group 4"/>
          <p:cNvGrpSpPr/>
          <p:nvPr/>
        </p:nvGrpSpPr>
        <p:grpSpPr>
          <a:xfrm>
            <a:off x="7408653" y="1180262"/>
            <a:ext cx="3411001" cy="5069158"/>
            <a:chOff x="7559180" y="1202835"/>
            <a:chExt cx="3480305" cy="5172152"/>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8863" y="1485514"/>
              <a:ext cx="1454092" cy="1103172"/>
            </a:xfrm>
            <a:prstGeom prst="rect">
              <a:avLst/>
            </a:prstGeom>
          </p:spPr>
        </p:pic>
        <p:pic>
          <p:nvPicPr>
            <p:cNvPr id="10" name="Picture 9"/>
            <p:cNvPicPr>
              <a:picLocks noChangeAspect="1"/>
            </p:cNvPicPr>
            <p:nvPr/>
          </p:nvPicPr>
          <p:blipFill rotWithShape="1">
            <a:blip r:embed="rId3"/>
            <a:srcRect l="2435" t="2229" r="2273" b="719"/>
            <a:stretch/>
          </p:blipFill>
          <p:spPr>
            <a:xfrm>
              <a:off x="9452334" y="3366824"/>
              <a:ext cx="1587151" cy="1008074"/>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63494" y="5384387"/>
              <a:ext cx="1564831" cy="990600"/>
            </a:xfrm>
            <a:prstGeom prst="rect">
              <a:avLst/>
            </a:prstGeom>
          </p:spPr>
        </p:pic>
        <p:sp>
          <p:nvSpPr>
            <p:cNvPr id="13" name="TextBox 12"/>
            <p:cNvSpPr txBox="1"/>
            <p:nvPr/>
          </p:nvSpPr>
          <p:spPr>
            <a:xfrm>
              <a:off x="9965223" y="1202835"/>
              <a:ext cx="561372" cy="400110"/>
            </a:xfrm>
            <a:prstGeom prst="rect">
              <a:avLst/>
            </a:prstGeom>
            <a:noFill/>
          </p:spPr>
          <p:txBody>
            <a:bodyPr wrap="none" rtlCol="0">
              <a:spAutoFit/>
            </a:bodyPr>
            <a:lstStyle/>
            <a:p>
              <a:r>
                <a:rPr lang="en-US" sz="1960" dirty="0">
                  <a:latin typeface="+mj-lt"/>
                </a:rPr>
                <a:t>iOS</a:t>
              </a:r>
            </a:p>
          </p:txBody>
        </p:sp>
        <p:sp>
          <p:nvSpPr>
            <p:cNvPr id="14" name="TextBox 13"/>
            <p:cNvSpPr txBox="1"/>
            <p:nvPr/>
          </p:nvSpPr>
          <p:spPr>
            <a:xfrm>
              <a:off x="9712750" y="2973895"/>
              <a:ext cx="1066318" cy="400110"/>
            </a:xfrm>
            <a:prstGeom prst="rect">
              <a:avLst/>
            </a:prstGeom>
            <a:noFill/>
          </p:spPr>
          <p:txBody>
            <a:bodyPr wrap="none" rtlCol="0">
              <a:spAutoFit/>
            </a:bodyPr>
            <a:lstStyle/>
            <a:p>
              <a:r>
                <a:rPr lang="en-US" sz="1960" dirty="0">
                  <a:latin typeface="+mj-lt"/>
                </a:rPr>
                <a:t>Desktop</a:t>
              </a:r>
            </a:p>
          </p:txBody>
        </p:sp>
        <p:sp>
          <p:nvSpPr>
            <p:cNvPr id="15" name="TextBox 14"/>
            <p:cNvSpPr txBox="1"/>
            <p:nvPr/>
          </p:nvSpPr>
          <p:spPr>
            <a:xfrm>
              <a:off x="9906553" y="4938311"/>
              <a:ext cx="678712" cy="400110"/>
            </a:xfrm>
            <a:prstGeom prst="rect">
              <a:avLst/>
            </a:prstGeom>
            <a:noFill/>
          </p:spPr>
          <p:txBody>
            <a:bodyPr wrap="none" rtlCol="0">
              <a:spAutoFit/>
            </a:bodyPr>
            <a:lstStyle/>
            <a:p>
              <a:r>
                <a:rPr lang="en-US" sz="1960" dirty="0">
                  <a:latin typeface="+mj-lt"/>
                </a:rPr>
                <a:t>Web</a:t>
              </a:r>
            </a:p>
          </p:txBody>
        </p:sp>
        <p:cxnSp>
          <p:nvCxnSpPr>
            <p:cNvPr id="17" name="Elbow Connector 16"/>
            <p:cNvCxnSpPr/>
            <p:nvPr/>
          </p:nvCxnSpPr>
          <p:spPr>
            <a:xfrm rot="5400000" flipH="1" flipV="1">
              <a:off x="8190107" y="1631087"/>
              <a:ext cx="1089900" cy="1692602"/>
            </a:xfrm>
            <a:prstGeom prst="bent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10" idx="1"/>
            </p:cNvCxnSpPr>
            <p:nvPr/>
          </p:nvCxnSpPr>
          <p:spPr>
            <a:xfrm>
              <a:off x="8521803" y="3772658"/>
              <a:ext cx="727898"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p:nvPr/>
          </p:nvCxnSpPr>
          <p:spPr>
            <a:xfrm rot="16200000" flipH="1">
              <a:off x="8038242" y="4717252"/>
              <a:ext cx="1201937" cy="1416704"/>
            </a:xfrm>
            <a:prstGeom prst="bent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7559180" y="3154247"/>
              <a:ext cx="741747" cy="1552372"/>
              <a:chOff x="6734540" y="2125249"/>
              <a:chExt cx="1604292" cy="3357556"/>
            </a:xfrm>
          </p:grpSpPr>
          <p:grpSp>
            <p:nvGrpSpPr>
              <p:cNvPr id="18" name="Group 17"/>
              <p:cNvGrpSpPr/>
              <p:nvPr/>
            </p:nvGrpSpPr>
            <p:grpSpPr>
              <a:xfrm>
                <a:off x="6734540" y="3930433"/>
                <a:ext cx="1604292" cy="1552372"/>
                <a:chOff x="8561388" y="1192213"/>
                <a:chExt cx="490538" cy="474663"/>
              </a:xfrm>
            </p:grpSpPr>
            <p:sp>
              <p:nvSpPr>
                <p:cNvPr id="20" name="Freeform 18"/>
                <p:cNvSpPr>
                  <a:spLocks noEditPoints="1"/>
                </p:cNvSpPr>
                <p:nvPr/>
              </p:nvSpPr>
              <p:spPr bwMode="auto">
                <a:xfrm>
                  <a:off x="8561388" y="1192213"/>
                  <a:ext cx="490538" cy="474663"/>
                </a:xfrm>
                <a:custGeom>
                  <a:avLst/>
                  <a:gdLst>
                    <a:gd name="T0" fmla="*/ 62 w 105"/>
                    <a:gd name="T1" fmla="*/ 102 h 102"/>
                    <a:gd name="T2" fmla="*/ 62 w 105"/>
                    <a:gd name="T3" fmla="*/ 92 h 102"/>
                    <a:gd name="T4" fmla="*/ 99 w 105"/>
                    <a:gd name="T5" fmla="*/ 92 h 102"/>
                    <a:gd name="T6" fmla="*/ 104 w 105"/>
                    <a:gd name="T7" fmla="*/ 89 h 102"/>
                    <a:gd name="T8" fmla="*/ 105 w 105"/>
                    <a:gd name="T9" fmla="*/ 79 h 102"/>
                    <a:gd name="T10" fmla="*/ 105 w 105"/>
                    <a:gd name="T11" fmla="*/ 16 h 102"/>
                    <a:gd name="T12" fmla="*/ 104 w 105"/>
                    <a:gd name="T13" fmla="*/ 10 h 102"/>
                    <a:gd name="T14" fmla="*/ 98 w 105"/>
                    <a:gd name="T15" fmla="*/ 9 h 102"/>
                    <a:gd name="T16" fmla="*/ 62 w 105"/>
                    <a:gd name="T17" fmla="*/ 9 h 102"/>
                    <a:gd name="T18" fmla="*/ 62 w 105"/>
                    <a:gd name="T19" fmla="*/ 0 h 102"/>
                    <a:gd name="T20" fmla="*/ 55 w 105"/>
                    <a:gd name="T21" fmla="*/ 0 h 102"/>
                    <a:gd name="T22" fmla="*/ 0 w 105"/>
                    <a:gd name="T23" fmla="*/ 9 h 102"/>
                    <a:gd name="T24" fmla="*/ 0 w 105"/>
                    <a:gd name="T25" fmla="*/ 93 h 102"/>
                    <a:gd name="T26" fmla="*/ 54 w 105"/>
                    <a:gd name="T27" fmla="*/ 102 h 102"/>
                    <a:gd name="T28" fmla="*/ 62 w 105"/>
                    <a:gd name="T29" fmla="*/ 102 h 102"/>
                    <a:gd name="T30" fmla="*/ 62 w 105"/>
                    <a:gd name="T31" fmla="*/ 81 h 102"/>
                    <a:gd name="T32" fmla="*/ 71 w 105"/>
                    <a:gd name="T33" fmla="*/ 81 h 102"/>
                    <a:gd name="T34" fmla="*/ 71 w 105"/>
                    <a:gd name="T35" fmla="*/ 73 h 102"/>
                    <a:gd name="T36" fmla="*/ 62 w 105"/>
                    <a:gd name="T37" fmla="*/ 73 h 102"/>
                    <a:gd name="T38" fmla="*/ 62 w 105"/>
                    <a:gd name="T39" fmla="*/ 68 h 102"/>
                    <a:gd name="T40" fmla="*/ 71 w 105"/>
                    <a:gd name="T41" fmla="*/ 68 h 102"/>
                    <a:gd name="T42" fmla="*/ 71 w 105"/>
                    <a:gd name="T43" fmla="*/ 59 h 102"/>
                    <a:gd name="T44" fmla="*/ 62 w 105"/>
                    <a:gd name="T45" fmla="*/ 59 h 102"/>
                    <a:gd name="T46" fmla="*/ 62 w 105"/>
                    <a:gd name="T47" fmla="*/ 55 h 102"/>
                    <a:gd name="T48" fmla="*/ 71 w 105"/>
                    <a:gd name="T49" fmla="*/ 55 h 102"/>
                    <a:gd name="T50" fmla="*/ 71 w 105"/>
                    <a:gd name="T51" fmla="*/ 46 h 102"/>
                    <a:gd name="T52" fmla="*/ 62 w 105"/>
                    <a:gd name="T53" fmla="*/ 46 h 102"/>
                    <a:gd name="T54" fmla="*/ 62 w 105"/>
                    <a:gd name="T55" fmla="*/ 41 h 102"/>
                    <a:gd name="T56" fmla="*/ 71 w 105"/>
                    <a:gd name="T57" fmla="*/ 41 h 102"/>
                    <a:gd name="T58" fmla="*/ 71 w 105"/>
                    <a:gd name="T59" fmla="*/ 33 h 102"/>
                    <a:gd name="T60" fmla="*/ 62 w 105"/>
                    <a:gd name="T61" fmla="*/ 33 h 102"/>
                    <a:gd name="T62" fmla="*/ 62 w 105"/>
                    <a:gd name="T63" fmla="*/ 28 h 102"/>
                    <a:gd name="T64" fmla="*/ 71 w 105"/>
                    <a:gd name="T65" fmla="*/ 28 h 102"/>
                    <a:gd name="T66" fmla="*/ 71 w 105"/>
                    <a:gd name="T67" fmla="*/ 20 h 102"/>
                    <a:gd name="T68" fmla="*/ 62 w 105"/>
                    <a:gd name="T69" fmla="*/ 20 h 102"/>
                    <a:gd name="T70" fmla="*/ 62 w 105"/>
                    <a:gd name="T71" fmla="*/ 13 h 102"/>
                    <a:gd name="T72" fmla="*/ 101 w 105"/>
                    <a:gd name="T73" fmla="*/ 13 h 102"/>
                    <a:gd name="T74" fmla="*/ 101 w 105"/>
                    <a:gd name="T75" fmla="*/ 88 h 102"/>
                    <a:gd name="T76" fmla="*/ 62 w 105"/>
                    <a:gd name="T77" fmla="*/ 88 h 102"/>
                    <a:gd name="T78" fmla="*/ 62 w 105"/>
                    <a:gd name="T79" fmla="*/ 81 h 102"/>
                    <a:gd name="T80" fmla="*/ 35 w 105"/>
                    <a:gd name="T81" fmla="*/ 70 h 102"/>
                    <a:gd name="T82" fmla="*/ 29 w 105"/>
                    <a:gd name="T83" fmla="*/ 55 h 102"/>
                    <a:gd name="T84" fmla="*/ 23 w 105"/>
                    <a:gd name="T85" fmla="*/ 69 h 102"/>
                    <a:gd name="T86" fmla="*/ 15 w 105"/>
                    <a:gd name="T87" fmla="*/ 69 h 102"/>
                    <a:gd name="T88" fmla="*/ 24 w 105"/>
                    <a:gd name="T89" fmla="*/ 51 h 102"/>
                    <a:gd name="T90" fmla="*/ 16 w 105"/>
                    <a:gd name="T91" fmla="*/ 32 h 102"/>
                    <a:gd name="T92" fmla="*/ 24 w 105"/>
                    <a:gd name="T93" fmla="*/ 32 h 102"/>
                    <a:gd name="T94" fmla="*/ 29 w 105"/>
                    <a:gd name="T95" fmla="*/ 46 h 102"/>
                    <a:gd name="T96" fmla="*/ 35 w 105"/>
                    <a:gd name="T97" fmla="*/ 31 h 102"/>
                    <a:gd name="T98" fmla="*/ 43 w 105"/>
                    <a:gd name="T99" fmla="*/ 31 h 102"/>
                    <a:gd name="T100" fmla="*/ 33 w 105"/>
                    <a:gd name="T101" fmla="*/ 50 h 102"/>
                    <a:gd name="T102" fmla="*/ 43 w 105"/>
                    <a:gd name="T103" fmla="*/ 70 h 102"/>
                    <a:gd name="T104" fmla="*/ 35 w 105"/>
                    <a:gd name="T105" fmla="*/ 7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 h="102">
                      <a:moveTo>
                        <a:pt x="62" y="102"/>
                      </a:moveTo>
                      <a:cubicBezTo>
                        <a:pt x="62" y="99"/>
                        <a:pt x="62" y="95"/>
                        <a:pt x="62" y="92"/>
                      </a:cubicBezTo>
                      <a:cubicBezTo>
                        <a:pt x="74" y="92"/>
                        <a:pt x="86" y="92"/>
                        <a:pt x="99" y="92"/>
                      </a:cubicBezTo>
                      <a:cubicBezTo>
                        <a:pt x="101" y="92"/>
                        <a:pt x="104" y="91"/>
                        <a:pt x="104" y="89"/>
                      </a:cubicBezTo>
                      <a:cubicBezTo>
                        <a:pt x="105" y="86"/>
                        <a:pt x="105" y="82"/>
                        <a:pt x="105" y="79"/>
                      </a:cubicBezTo>
                      <a:cubicBezTo>
                        <a:pt x="105" y="58"/>
                        <a:pt x="105" y="37"/>
                        <a:pt x="105" y="16"/>
                      </a:cubicBezTo>
                      <a:cubicBezTo>
                        <a:pt x="105" y="14"/>
                        <a:pt x="105" y="12"/>
                        <a:pt x="104" y="10"/>
                      </a:cubicBezTo>
                      <a:cubicBezTo>
                        <a:pt x="102" y="9"/>
                        <a:pt x="100" y="9"/>
                        <a:pt x="98" y="9"/>
                      </a:cubicBezTo>
                      <a:cubicBezTo>
                        <a:pt x="86" y="9"/>
                        <a:pt x="74" y="9"/>
                        <a:pt x="62" y="9"/>
                      </a:cubicBezTo>
                      <a:cubicBezTo>
                        <a:pt x="62" y="6"/>
                        <a:pt x="62" y="3"/>
                        <a:pt x="62" y="0"/>
                      </a:cubicBezTo>
                      <a:cubicBezTo>
                        <a:pt x="55" y="0"/>
                        <a:pt x="55" y="0"/>
                        <a:pt x="55" y="0"/>
                      </a:cubicBezTo>
                      <a:cubicBezTo>
                        <a:pt x="36" y="3"/>
                        <a:pt x="18" y="6"/>
                        <a:pt x="0" y="9"/>
                      </a:cubicBezTo>
                      <a:cubicBezTo>
                        <a:pt x="0" y="37"/>
                        <a:pt x="0" y="65"/>
                        <a:pt x="0" y="93"/>
                      </a:cubicBezTo>
                      <a:cubicBezTo>
                        <a:pt x="18" y="96"/>
                        <a:pt x="36" y="99"/>
                        <a:pt x="54" y="102"/>
                      </a:cubicBezTo>
                      <a:lnTo>
                        <a:pt x="62" y="102"/>
                      </a:lnTo>
                      <a:close/>
                      <a:moveTo>
                        <a:pt x="62" y="81"/>
                      </a:moveTo>
                      <a:cubicBezTo>
                        <a:pt x="65" y="81"/>
                        <a:pt x="68" y="81"/>
                        <a:pt x="71" y="81"/>
                      </a:cubicBezTo>
                      <a:cubicBezTo>
                        <a:pt x="71" y="78"/>
                        <a:pt x="71" y="75"/>
                        <a:pt x="71" y="73"/>
                      </a:cubicBezTo>
                      <a:cubicBezTo>
                        <a:pt x="68" y="73"/>
                        <a:pt x="65" y="73"/>
                        <a:pt x="62" y="73"/>
                      </a:cubicBezTo>
                      <a:cubicBezTo>
                        <a:pt x="62" y="71"/>
                        <a:pt x="62" y="69"/>
                        <a:pt x="62" y="68"/>
                      </a:cubicBezTo>
                      <a:cubicBezTo>
                        <a:pt x="65" y="68"/>
                        <a:pt x="68" y="68"/>
                        <a:pt x="71" y="68"/>
                      </a:cubicBezTo>
                      <a:cubicBezTo>
                        <a:pt x="71" y="65"/>
                        <a:pt x="71" y="62"/>
                        <a:pt x="71" y="59"/>
                      </a:cubicBezTo>
                      <a:cubicBezTo>
                        <a:pt x="68" y="59"/>
                        <a:pt x="65" y="59"/>
                        <a:pt x="62" y="59"/>
                      </a:cubicBezTo>
                      <a:cubicBezTo>
                        <a:pt x="62" y="58"/>
                        <a:pt x="62" y="56"/>
                        <a:pt x="62" y="55"/>
                      </a:cubicBezTo>
                      <a:cubicBezTo>
                        <a:pt x="65" y="55"/>
                        <a:pt x="68" y="55"/>
                        <a:pt x="71" y="55"/>
                      </a:cubicBezTo>
                      <a:cubicBezTo>
                        <a:pt x="71" y="52"/>
                        <a:pt x="71" y="49"/>
                        <a:pt x="71" y="46"/>
                      </a:cubicBezTo>
                      <a:cubicBezTo>
                        <a:pt x="68" y="46"/>
                        <a:pt x="65" y="46"/>
                        <a:pt x="62" y="46"/>
                      </a:cubicBezTo>
                      <a:cubicBezTo>
                        <a:pt x="62" y="45"/>
                        <a:pt x="62" y="43"/>
                        <a:pt x="62" y="41"/>
                      </a:cubicBezTo>
                      <a:cubicBezTo>
                        <a:pt x="65" y="41"/>
                        <a:pt x="68" y="41"/>
                        <a:pt x="71" y="41"/>
                      </a:cubicBezTo>
                      <a:cubicBezTo>
                        <a:pt x="71" y="39"/>
                        <a:pt x="71" y="36"/>
                        <a:pt x="71" y="33"/>
                      </a:cubicBezTo>
                      <a:cubicBezTo>
                        <a:pt x="68" y="33"/>
                        <a:pt x="65" y="33"/>
                        <a:pt x="62" y="33"/>
                      </a:cubicBezTo>
                      <a:cubicBezTo>
                        <a:pt x="62" y="31"/>
                        <a:pt x="62" y="30"/>
                        <a:pt x="62" y="28"/>
                      </a:cubicBezTo>
                      <a:cubicBezTo>
                        <a:pt x="65" y="28"/>
                        <a:pt x="68" y="28"/>
                        <a:pt x="71" y="28"/>
                      </a:cubicBezTo>
                      <a:cubicBezTo>
                        <a:pt x="71" y="26"/>
                        <a:pt x="71" y="23"/>
                        <a:pt x="71" y="20"/>
                      </a:cubicBezTo>
                      <a:cubicBezTo>
                        <a:pt x="68" y="20"/>
                        <a:pt x="65" y="20"/>
                        <a:pt x="62" y="20"/>
                      </a:cubicBezTo>
                      <a:cubicBezTo>
                        <a:pt x="62" y="18"/>
                        <a:pt x="62" y="15"/>
                        <a:pt x="62" y="13"/>
                      </a:cubicBezTo>
                      <a:cubicBezTo>
                        <a:pt x="75" y="13"/>
                        <a:pt x="88" y="13"/>
                        <a:pt x="101" y="13"/>
                      </a:cubicBezTo>
                      <a:cubicBezTo>
                        <a:pt x="101" y="38"/>
                        <a:pt x="101" y="63"/>
                        <a:pt x="101" y="88"/>
                      </a:cubicBezTo>
                      <a:cubicBezTo>
                        <a:pt x="88" y="88"/>
                        <a:pt x="75" y="88"/>
                        <a:pt x="62" y="88"/>
                      </a:cubicBezTo>
                      <a:cubicBezTo>
                        <a:pt x="62" y="86"/>
                        <a:pt x="62" y="83"/>
                        <a:pt x="62" y="81"/>
                      </a:cubicBezTo>
                      <a:close/>
                      <a:moveTo>
                        <a:pt x="35" y="70"/>
                      </a:moveTo>
                      <a:cubicBezTo>
                        <a:pt x="33" y="65"/>
                        <a:pt x="30" y="60"/>
                        <a:pt x="29" y="55"/>
                      </a:cubicBezTo>
                      <a:cubicBezTo>
                        <a:pt x="27" y="60"/>
                        <a:pt x="25" y="64"/>
                        <a:pt x="23" y="69"/>
                      </a:cubicBezTo>
                      <a:cubicBezTo>
                        <a:pt x="20" y="69"/>
                        <a:pt x="18" y="69"/>
                        <a:pt x="15" y="69"/>
                      </a:cubicBezTo>
                      <a:cubicBezTo>
                        <a:pt x="18" y="63"/>
                        <a:pt x="21" y="57"/>
                        <a:pt x="24" y="51"/>
                      </a:cubicBezTo>
                      <a:cubicBezTo>
                        <a:pt x="22" y="44"/>
                        <a:pt x="19" y="38"/>
                        <a:pt x="16" y="32"/>
                      </a:cubicBezTo>
                      <a:cubicBezTo>
                        <a:pt x="19" y="32"/>
                        <a:pt x="21" y="32"/>
                        <a:pt x="24" y="32"/>
                      </a:cubicBezTo>
                      <a:cubicBezTo>
                        <a:pt x="26" y="36"/>
                        <a:pt x="28" y="41"/>
                        <a:pt x="29" y="46"/>
                      </a:cubicBezTo>
                      <a:cubicBezTo>
                        <a:pt x="31" y="41"/>
                        <a:pt x="33" y="36"/>
                        <a:pt x="35" y="31"/>
                      </a:cubicBezTo>
                      <a:cubicBezTo>
                        <a:pt x="38" y="31"/>
                        <a:pt x="40" y="31"/>
                        <a:pt x="43" y="31"/>
                      </a:cubicBezTo>
                      <a:cubicBezTo>
                        <a:pt x="40" y="37"/>
                        <a:pt x="37" y="44"/>
                        <a:pt x="33" y="50"/>
                      </a:cubicBezTo>
                      <a:cubicBezTo>
                        <a:pt x="37" y="57"/>
                        <a:pt x="40" y="64"/>
                        <a:pt x="43" y="70"/>
                      </a:cubicBezTo>
                      <a:cubicBezTo>
                        <a:pt x="40" y="70"/>
                        <a:pt x="38" y="70"/>
                        <a:pt x="35" y="70"/>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1" name="Freeform 19"/>
                <p:cNvSpPr>
                  <a:spLocks noEditPoints="1"/>
                </p:cNvSpPr>
                <p:nvPr/>
              </p:nvSpPr>
              <p:spPr bwMode="auto">
                <a:xfrm>
                  <a:off x="8915400" y="1285876"/>
                  <a:ext cx="79375" cy="284163"/>
                </a:xfrm>
                <a:custGeom>
                  <a:avLst/>
                  <a:gdLst>
                    <a:gd name="T0" fmla="*/ 17 w 17"/>
                    <a:gd name="T1" fmla="*/ 61 h 61"/>
                    <a:gd name="T2" fmla="*/ 0 w 17"/>
                    <a:gd name="T3" fmla="*/ 61 h 61"/>
                    <a:gd name="T4" fmla="*/ 0 w 17"/>
                    <a:gd name="T5" fmla="*/ 53 h 61"/>
                    <a:gd name="T6" fmla="*/ 17 w 17"/>
                    <a:gd name="T7" fmla="*/ 53 h 61"/>
                    <a:gd name="T8" fmla="*/ 17 w 17"/>
                    <a:gd name="T9" fmla="*/ 61 h 61"/>
                    <a:gd name="T10" fmla="*/ 17 w 17"/>
                    <a:gd name="T11" fmla="*/ 48 h 61"/>
                    <a:gd name="T12" fmla="*/ 0 w 17"/>
                    <a:gd name="T13" fmla="*/ 48 h 61"/>
                    <a:gd name="T14" fmla="*/ 0 w 17"/>
                    <a:gd name="T15" fmla="*/ 39 h 61"/>
                    <a:gd name="T16" fmla="*/ 17 w 17"/>
                    <a:gd name="T17" fmla="*/ 39 h 61"/>
                    <a:gd name="T18" fmla="*/ 17 w 17"/>
                    <a:gd name="T19" fmla="*/ 48 h 61"/>
                    <a:gd name="T20" fmla="*/ 17 w 17"/>
                    <a:gd name="T21" fmla="*/ 35 h 61"/>
                    <a:gd name="T22" fmla="*/ 0 w 17"/>
                    <a:gd name="T23" fmla="*/ 35 h 61"/>
                    <a:gd name="T24" fmla="*/ 0 w 17"/>
                    <a:gd name="T25" fmla="*/ 26 h 61"/>
                    <a:gd name="T26" fmla="*/ 17 w 17"/>
                    <a:gd name="T27" fmla="*/ 26 h 61"/>
                    <a:gd name="T28" fmla="*/ 17 w 17"/>
                    <a:gd name="T29" fmla="*/ 35 h 61"/>
                    <a:gd name="T30" fmla="*/ 17 w 17"/>
                    <a:gd name="T31" fmla="*/ 21 h 61"/>
                    <a:gd name="T32" fmla="*/ 0 w 17"/>
                    <a:gd name="T33" fmla="*/ 21 h 61"/>
                    <a:gd name="T34" fmla="*/ 0 w 17"/>
                    <a:gd name="T35" fmla="*/ 13 h 61"/>
                    <a:gd name="T36" fmla="*/ 17 w 17"/>
                    <a:gd name="T37" fmla="*/ 13 h 61"/>
                    <a:gd name="T38" fmla="*/ 17 w 17"/>
                    <a:gd name="T39" fmla="*/ 21 h 61"/>
                    <a:gd name="T40" fmla="*/ 17 w 17"/>
                    <a:gd name="T41" fmla="*/ 8 h 61"/>
                    <a:gd name="T42" fmla="*/ 0 w 17"/>
                    <a:gd name="T43" fmla="*/ 8 h 61"/>
                    <a:gd name="T44" fmla="*/ 0 w 17"/>
                    <a:gd name="T45" fmla="*/ 0 h 61"/>
                    <a:gd name="T46" fmla="*/ 17 w 17"/>
                    <a:gd name="T47" fmla="*/ 0 h 61"/>
                    <a:gd name="T48" fmla="*/ 17 w 17"/>
                    <a:gd name="T49" fmla="*/ 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 h="61">
                      <a:moveTo>
                        <a:pt x="17" y="61"/>
                      </a:moveTo>
                      <a:cubicBezTo>
                        <a:pt x="11" y="61"/>
                        <a:pt x="6" y="61"/>
                        <a:pt x="0" y="61"/>
                      </a:cubicBezTo>
                      <a:cubicBezTo>
                        <a:pt x="0" y="58"/>
                        <a:pt x="0" y="55"/>
                        <a:pt x="0" y="53"/>
                      </a:cubicBezTo>
                      <a:cubicBezTo>
                        <a:pt x="6" y="53"/>
                        <a:pt x="11" y="53"/>
                        <a:pt x="17" y="53"/>
                      </a:cubicBezTo>
                      <a:cubicBezTo>
                        <a:pt x="17" y="55"/>
                        <a:pt x="17" y="58"/>
                        <a:pt x="17" y="61"/>
                      </a:cubicBezTo>
                      <a:close/>
                      <a:moveTo>
                        <a:pt x="17" y="48"/>
                      </a:moveTo>
                      <a:cubicBezTo>
                        <a:pt x="11" y="48"/>
                        <a:pt x="6" y="48"/>
                        <a:pt x="0" y="48"/>
                      </a:cubicBezTo>
                      <a:cubicBezTo>
                        <a:pt x="0" y="45"/>
                        <a:pt x="0" y="42"/>
                        <a:pt x="0" y="39"/>
                      </a:cubicBezTo>
                      <a:cubicBezTo>
                        <a:pt x="6" y="39"/>
                        <a:pt x="11" y="39"/>
                        <a:pt x="17" y="39"/>
                      </a:cubicBezTo>
                      <a:cubicBezTo>
                        <a:pt x="17" y="42"/>
                        <a:pt x="17" y="45"/>
                        <a:pt x="17" y="48"/>
                      </a:cubicBezTo>
                      <a:close/>
                      <a:moveTo>
                        <a:pt x="17" y="35"/>
                      </a:moveTo>
                      <a:cubicBezTo>
                        <a:pt x="11" y="35"/>
                        <a:pt x="6" y="35"/>
                        <a:pt x="0" y="35"/>
                      </a:cubicBezTo>
                      <a:cubicBezTo>
                        <a:pt x="0" y="32"/>
                        <a:pt x="0" y="29"/>
                        <a:pt x="0" y="26"/>
                      </a:cubicBezTo>
                      <a:cubicBezTo>
                        <a:pt x="6" y="26"/>
                        <a:pt x="11" y="26"/>
                        <a:pt x="17" y="26"/>
                      </a:cubicBezTo>
                      <a:cubicBezTo>
                        <a:pt x="17" y="29"/>
                        <a:pt x="17" y="32"/>
                        <a:pt x="17" y="35"/>
                      </a:cubicBezTo>
                      <a:close/>
                      <a:moveTo>
                        <a:pt x="17" y="21"/>
                      </a:moveTo>
                      <a:cubicBezTo>
                        <a:pt x="11" y="21"/>
                        <a:pt x="6" y="21"/>
                        <a:pt x="0" y="21"/>
                      </a:cubicBezTo>
                      <a:cubicBezTo>
                        <a:pt x="0" y="19"/>
                        <a:pt x="0" y="16"/>
                        <a:pt x="0" y="13"/>
                      </a:cubicBezTo>
                      <a:cubicBezTo>
                        <a:pt x="6" y="13"/>
                        <a:pt x="11" y="13"/>
                        <a:pt x="17" y="13"/>
                      </a:cubicBezTo>
                      <a:cubicBezTo>
                        <a:pt x="17" y="16"/>
                        <a:pt x="17" y="19"/>
                        <a:pt x="17" y="21"/>
                      </a:cubicBezTo>
                      <a:close/>
                      <a:moveTo>
                        <a:pt x="17" y="8"/>
                      </a:moveTo>
                      <a:cubicBezTo>
                        <a:pt x="11" y="8"/>
                        <a:pt x="6" y="8"/>
                        <a:pt x="0" y="8"/>
                      </a:cubicBezTo>
                      <a:cubicBezTo>
                        <a:pt x="0" y="6"/>
                        <a:pt x="0" y="3"/>
                        <a:pt x="0" y="0"/>
                      </a:cubicBezTo>
                      <a:cubicBezTo>
                        <a:pt x="6" y="0"/>
                        <a:pt x="11" y="0"/>
                        <a:pt x="17" y="0"/>
                      </a:cubicBezTo>
                      <a:cubicBezTo>
                        <a:pt x="17" y="3"/>
                        <a:pt x="17" y="6"/>
                        <a:pt x="17"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2" name="Freeform 20"/>
                <p:cNvSpPr>
                  <a:spLocks/>
                </p:cNvSpPr>
                <p:nvPr/>
              </p:nvSpPr>
              <p:spPr bwMode="auto">
                <a:xfrm>
                  <a:off x="8915400" y="1285876"/>
                  <a:ext cx="79375" cy="36513"/>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6"/>
                        <a:pt x="17" y="3"/>
                        <a:pt x="17" y="0"/>
                      </a:cubicBezTo>
                      <a:cubicBezTo>
                        <a:pt x="11" y="0"/>
                        <a:pt x="6" y="0"/>
                        <a:pt x="0" y="0"/>
                      </a:cubicBezTo>
                      <a:cubicBezTo>
                        <a:pt x="0" y="3"/>
                        <a:pt x="0" y="6"/>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5" name="Freeform 21"/>
                <p:cNvSpPr>
                  <a:spLocks/>
                </p:cNvSpPr>
                <p:nvPr/>
              </p:nvSpPr>
              <p:spPr bwMode="auto">
                <a:xfrm>
                  <a:off x="8915400" y="1346201"/>
                  <a:ext cx="79375" cy="36513"/>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6"/>
                        <a:pt x="17" y="3"/>
                        <a:pt x="17" y="0"/>
                      </a:cubicBezTo>
                      <a:cubicBezTo>
                        <a:pt x="11" y="0"/>
                        <a:pt x="6" y="0"/>
                        <a:pt x="0" y="0"/>
                      </a:cubicBezTo>
                      <a:cubicBezTo>
                        <a:pt x="0" y="3"/>
                        <a:pt x="0" y="6"/>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7" name="Freeform 22"/>
                <p:cNvSpPr>
                  <a:spLocks/>
                </p:cNvSpPr>
                <p:nvPr/>
              </p:nvSpPr>
              <p:spPr bwMode="auto">
                <a:xfrm>
                  <a:off x="8915400" y="1406526"/>
                  <a:ext cx="79375" cy="41275"/>
                </a:xfrm>
                <a:custGeom>
                  <a:avLst/>
                  <a:gdLst>
                    <a:gd name="T0" fmla="*/ 0 w 17"/>
                    <a:gd name="T1" fmla="*/ 9 h 9"/>
                    <a:gd name="T2" fmla="*/ 17 w 17"/>
                    <a:gd name="T3" fmla="*/ 9 h 9"/>
                    <a:gd name="T4" fmla="*/ 17 w 17"/>
                    <a:gd name="T5" fmla="*/ 0 h 9"/>
                    <a:gd name="T6" fmla="*/ 0 w 17"/>
                    <a:gd name="T7" fmla="*/ 0 h 9"/>
                    <a:gd name="T8" fmla="*/ 0 w 17"/>
                    <a:gd name="T9" fmla="*/ 9 h 9"/>
                  </a:gdLst>
                  <a:ahLst/>
                  <a:cxnLst>
                    <a:cxn ang="0">
                      <a:pos x="T0" y="T1"/>
                    </a:cxn>
                    <a:cxn ang="0">
                      <a:pos x="T2" y="T3"/>
                    </a:cxn>
                    <a:cxn ang="0">
                      <a:pos x="T4" y="T5"/>
                    </a:cxn>
                    <a:cxn ang="0">
                      <a:pos x="T6" y="T7"/>
                    </a:cxn>
                    <a:cxn ang="0">
                      <a:pos x="T8" y="T9"/>
                    </a:cxn>
                  </a:cxnLst>
                  <a:rect l="0" t="0" r="r" b="b"/>
                  <a:pathLst>
                    <a:path w="17" h="9">
                      <a:moveTo>
                        <a:pt x="0" y="9"/>
                      </a:moveTo>
                      <a:cubicBezTo>
                        <a:pt x="6" y="9"/>
                        <a:pt x="11" y="9"/>
                        <a:pt x="17" y="9"/>
                      </a:cubicBezTo>
                      <a:cubicBezTo>
                        <a:pt x="17" y="6"/>
                        <a:pt x="17" y="3"/>
                        <a:pt x="17" y="0"/>
                      </a:cubicBezTo>
                      <a:cubicBezTo>
                        <a:pt x="11" y="0"/>
                        <a:pt x="6" y="0"/>
                        <a:pt x="0" y="0"/>
                      </a:cubicBezTo>
                      <a:cubicBezTo>
                        <a:pt x="0" y="3"/>
                        <a:pt x="0"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8" name="Freeform 23"/>
                <p:cNvSpPr>
                  <a:spLocks/>
                </p:cNvSpPr>
                <p:nvPr/>
              </p:nvSpPr>
              <p:spPr bwMode="auto">
                <a:xfrm>
                  <a:off x="8915400" y="1466851"/>
                  <a:ext cx="79375" cy="42863"/>
                </a:xfrm>
                <a:custGeom>
                  <a:avLst/>
                  <a:gdLst>
                    <a:gd name="T0" fmla="*/ 0 w 17"/>
                    <a:gd name="T1" fmla="*/ 9 h 9"/>
                    <a:gd name="T2" fmla="*/ 17 w 17"/>
                    <a:gd name="T3" fmla="*/ 9 h 9"/>
                    <a:gd name="T4" fmla="*/ 17 w 17"/>
                    <a:gd name="T5" fmla="*/ 0 h 9"/>
                    <a:gd name="T6" fmla="*/ 0 w 17"/>
                    <a:gd name="T7" fmla="*/ 0 h 9"/>
                    <a:gd name="T8" fmla="*/ 0 w 17"/>
                    <a:gd name="T9" fmla="*/ 9 h 9"/>
                  </a:gdLst>
                  <a:ahLst/>
                  <a:cxnLst>
                    <a:cxn ang="0">
                      <a:pos x="T0" y="T1"/>
                    </a:cxn>
                    <a:cxn ang="0">
                      <a:pos x="T2" y="T3"/>
                    </a:cxn>
                    <a:cxn ang="0">
                      <a:pos x="T4" y="T5"/>
                    </a:cxn>
                    <a:cxn ang="0">
                      <a:pos x="T6" y="T7"/>
                    </a:cxn>
                    <a:cxn ang="0">
                      <a:pos x="T8" y="T9"/>
                    </a:cxn>
                  </a:cxnLst>
                  <a:rect l="0" t="0" r="r" b="b"/>
                  <a:pathLst>
                    <a:path w="17" h="9">
                      <a:moveTo>
                        <a:pt x="0" y="9"/>
                      </a:moveTo>
                      <a:cubicBezTo>
                        <a:pt x="6" y="9"/>
                        <a:pt x="11" y="9"/>
                        <a:pt x="17" y="9"/>
                      </a:cubicBezTo>
                      <a:cubicBezTo>
                        <a:pt x="17" y="6"/>
                        <a:pt x="17" y="3"/>
                        <a:pt x="17" y="0"/>
                      </a:cubicBezTo>
                      <a:cubicBezTo>
                        <a:pt x="11" y="0"/>
                        <a:pt x="6" y="0"/>
                        <a:pt x="0" y="0"/>
                      </a:cubicBezTo>
                      <a:cubicBezTo>
                        <a:pt x="0" y="3"/>
                        <a:pt x="0"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9" name="Freeform 24"/>
                <p:cNvSpPr>
                  <a:spLocks/>
                </p:cNvSpPr>
                <p:nvPr/>
              </p:nvSpPr>
              <p:spPr bwMode="auto">
                <a:xfrm>
                  <a:off x="8915400" y="1531938"/>
                  <a:ext cx="79375" cy="38100"/>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5"/>
                        <a:pt x="17" y="2"/>
                        <a:pt x="17" y="0"/>
                      </a:cubicBezTo>
                      <a:cubicBezTo>
                        <a:pt x="11" y="0"/>
                        <a:pt x="6" y="0"/>
                        <a:pt x="0" y="0"/>
                      </a:cubicBezTo>
                      <a:cubicBezTo>
                        <a:pt x="0" y="2"/>
                        <a:pt x="0" y="5"/>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sp>
            <p:nvSpPr>
              <p:cNvPr id="30" name="Freeform 25"/>
              <p:cNvSpPr>
                <a:spLocks noEditPoints="1"/>
              </p:cNvSpPr>
              <p:nvPr/>
            </p:nvSpPr>
            <p:spPr bwMode="auto">
              <a:xfrm>
                <a:off x="6734540" y="2125249"/>
                <a:ext cx="1600200" cy="1549933"/>
              </a:xfrm>
              <a:custGeom>
                <a:avLst/>
                <a:gdLst>
                  <a:gd name="T0" fmla="*/ 65 w 65"/>
                  <a:gd name="T1" fmla="*/ 8 h 63"/>
                  <a:gd name="T2" fmla="*/ 62 w 65"/>
                  <a:gd name="T3" fmla="*/ 6 h 63"/>
                  <a:gd name="T4" fmla="*/ 38 w 65"/>
                  <a:gd name="T5" fmla="*/ 6 h 63"/>
                  <a:gd name="T6" fmla="*/ 38 w 65"/>
                  <a:gd name="T7" fmla="*/ 0 h 63"/>
                  <a:gd name="T8" fmla="*/ 34 w 65"/>
                  <a:gd name="T9" fmla="*/ 0 h 63"/>
                  <a:gd name="T10" fmla="*/ 0 w 65"/>
                  <a:gd name="T11" fmla="*/ 6 h 63"/>
                  <a:gd name="T12" fmla="*/ 0 w 65"/>
                  <a:gd name="T13" fmla="*/ 57 h 63"/>
                  <a:gd name="T14" fmla="*/ 34 w 65"/>
                  <a:gd name="T15" fmla="*/ 63 h 63"/>
                  <a:gd name="T16" fmla="*/ 38 w 65"/>
                  <a:gd name="T17" fmla="*/ 63 h 63"/>
                  <a:gd name="T18" fmla="*/ 38 w 65"/>
                  <a:gd name="T19" fmla="*/ 57 h 63"/>
                  <a:gd name="T20" fmla="*/ 60 w 65"/>
                  <a:gd name="T21" fmla="*/ 57 h 63"/>
                  <a:gd name="T22" fmla="*/ 64 w 65"/>
                  <a:gd name="T23" fmla="*/ 56 h 63"/>
                  <a:gd name="T24" fmla="*/ 65 w 65"/>
                  <a:gd name="T25" fmla="*/ 52 h 63"/>
                  <a:gd name="T26" fmla="*/ 65 w 65"/>
                  <a:gd name="T27" fmla="*/ 8 h 63"/>
                  <a:gd name="T28" fmla="*/ 25 w 65"/>
                  <a:gd name="T29" fmla="*/ 41 h 63"/>
                  <a:gd name="T30" fmla="*/ 20 w 65"/>
                  <a:gd name="T31" fmla="*/ 41 h 63"/>
                  <a:gd name="T32" fmla="*/ 17 w 65"/>
                  <a:gd name="T33" fmla="*/ 27 h 63"/>
                  <a:gd name="T34" fmla="*/ 14 w 65"/>
                  <a:gd name="T35" fmla="*/ 41 h 63"/>
                  <a:gd name="T36" fmla="*/ 10 w 65"/>
                  <a:gd name="T37" fmla="*/ 40 h 63"/>
                  <a:gd name="T38" fmla="*/ 6 w 65"/>
                  <a:gd name="T39" fmla="*/ 21 h 63"/>
                  <a:gd name="T40" fmla="*/ 10 w 65"/>
                  <a:gd name="T41" fmla="*/ 21 h 63"/>
                  <a:gd name="T42" fmla="*/ 12 w 65"/>
                  <a:gd name="T43" fmla="*/ 35 h 63"/>
                  <a:gd name="T44" fmla="*/ 16 w 65"/>
                  <a:gd name="T45" fmla="*/ 21 h 63"/>
                  <a:gd name="T46" fmla="*/ 20 w 65"/>
                  <a:gd name="T47" fmla="*/ 20 h 63"/>
                  <a:gd name="T48" fmla="*/ 23 w 65"/>
                  <a:gd name="T49" fmla="*/ 35 h 63"/>
                  <a:gd name="T50" fmla="*/ 25 w 65"/>
                  <a:gd name="T51" fmla="*/ 20 h 63"/>
                  <a:gd name="T52" fmla="*/ 30 w 65"/>
                  <a:gd name="T53" fmla="*/ 20 h 63"/>
                  <a:gd name="T54" fmla="*/ 25 w 65"/>
                  <a:gd name="T55" fmla="*/ 41 h 63"/>
                  <a:gd name="T56" fmla="*/ 63 w 65"/>
                  <a:gd name="T57" fmla="*/ 55 h 63"/>
                  <a:gd name="T58" fmla="*/ 38 w 65"/>
                  <a:gd name="T59" fmla="*/ 55 h 63"/>
                  <a:gd name="T60" fmla="*/ 38 w 65"/>
                  <a:gd name="T61" fmla="*/ 49 h 63"/>
                  <a:gd name="T62" fmla="*/ 57 w 65"/>
                  <a:gd name="T63" fmla="*/ 49 h 63"/>
                  <a:gd name="T64" fmla="*/ 57 w 65"/>
                  <a:gd name="T65" fmla="*/ 46 h 63"/>
                  <a:gd name="T66" fmla="*/ 38 w 65"/>
                  <a:gd name="T67" fmla="*/ 46 h 63"/>
                  <a:gd name="T68" fmla="*/ 38 w 65"/>
                  <a:gd name="T69" fmla="*/ 42 h 63"/>
                  <a:gd name="T70" fmla="*/ 57 w 65"/>
                  <a:gd name="T71" fmla="*/ 42 h 63"/>
                  <a:gd name="T72" fmla="*/ 57 w 65"/>
                  <a:gd name="T73" fmla="*/ 39 h 63"/>
                  <a:gd name="T74" fmla="*/ 38 w 65"/>
                  <a:gd name="T75" fmla="*/ 39 h 63"/>
                  <a:gd name="T76" fmla="*/ 38 w 65"/>
                  <a:gd name="T77" fmla="*/ 36 h 63"/>
                  <a:gd name="T78" fmla="*/ 57 w 65"/>
                  <a:gd name="T79" fmla="*/ 36 h 63"/>
                  <a:gd name="T80" fmla="*/ 57 w 65"/>
                  <a:gd name="T81" fmla="*/ 33 h 63"/>
                  <a:gd name="T82" fmla="*/ 38 w 65"/>
                  <a:gd name="T83" fmla="*/ 33 h 63"/>
                  <a:gd name="T84" fmla="*/ 38 w 65"/>
                  <a:gd name="T85" fmla="*/ 29 h 63"/>
                  <a:gd name="T86" fmla="*/ 57 w 65"/>
                  <a:gd name="T87" fmla="*/ 29 h 63"/>
                  <a:gd name="T88" fmla="*/ 57 w 65"/>
                  <a:gd name="T89" fmla="*/ 26 h 63"/>
                  <a:gd name="T90" fmla="*/ 38 w 65"/>
                  <a:gd name="T91" fmla="*/ 26 h 63"/>
                  <a:gd name="T92" fmla="*/ 38 w 65"/>
                  <a:gd name="T93" fmla="*/ 22 h 63"/>
                  <a:gd name="T94" fmla="*/ 57 w 65"/>
                  <a:gd name="T95" fmla="*/ 22 h 63"/>
                  <a:gd name="T96" fmla="*/ 57 w 65"/>
                  <a:gd name="T97" fmla="*/ 19 h 63"/>
                  <a:gd name="T98" fmla="*/ 38 w 65"/>
                  <a:gd name="T99" fmla="*/ 19 h 63"/>
                  <a:gd name="T100" fmla="*/ 38 w 65"/>
                  <a:gd name="T101" fmla="*/ 16 h 63"/>
                  <a:gd name="T102" fmla="*/ 57 w 65"/>
                  <a:gd name="T103" fmla="*/ 16 h 63"/>
                  <a:gd name="T104" fmla="*/ 57 w 65"/>
                  <a:gd name="T105" fmla="*/ 13 h 63"/>
                  <a:gd name="T106" fmla="*/ 38 w 65"/>
                  <a:gd name="T107" fmla="*/ 13 h 63"/>
                  <a:gd name="T108" fmla="*/ 38 w 65"/>
                  <a:gd name="T109" fmla="*/ 8 h 63"/>
                  <a:gd name="T110" fmla="*/ 63 w 65"/>
                  <a:gd name="T111" fmla="*/ 8 h 63"/>
                  <a:gd name="T112" fmla="*/ 63 w 65"/>
                  <a:gd name="T113" fmla="*/ 5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63">
                    <a:moveTo>
                      <a:pt x="65" y="8"/>
                    </a:moveTo>
                    <a:cubicBezTo>
                      <a:pt x="65" y="7"/>
                      <a:pt x="64" y="5"/>
                      <a:pt x="62" y="6"/>
                    </a:cubicBezTo>
                    <a:cubicBezTo>
                      <a:pt x="54" y="5"/>
                      <a:pt x="46" y="6"/>
                      <a:pt x="38" y="6"/>
                    </a:cubicBezTo>
                    <a:cubicBezTo>
                      <a:pt x="38" y="4"/>
                      <a:pt x="38" y="2"/>
                      <a:pt x="38" y="0"/>
                    </a:cubicBezTo>
                    <a:cubicBezTo>
                      <a:pt x="34" y="0"/>
                      <a:pt x="34" y="0"/>
                      <a:pt x="34" y="0"/>
                    </a:cubicBezTo>
                    <a:cubicBezTo>
                      <a:pt x="23" y="2"/>
                      <a:pt x="12" y="4"/>
                      <a:pt x="0" y="6"/>
                    </a:cubicBezTo>
                    <a:cubicBezTo>
                      <a:pt x="0" y="23"/>
                      <a:pt x="0" y="40"/>
                      <a:pt x="0" y="57"/>
                    </a:cubicBezTo>
                    <a:cubicBezTo>
                      <a:pt x="12" y="59"/>
                      <a:pt x="23" y="61"/>
                      <a:pt x="34" y="63"/>
                    </a:cubicBezTo>
                    <a:cubicBezTo>
                      <a:pt x="38" y="63"/>
                      <a:pt x="38" y="63"/>
                      <a:pt x="38" y="63"/>
                    </a:cubicBezTo>
                    <a:cubicBezTo>
                      <a:pt x="38" y="61"/>
                      <a:pt x="38" y="59"/>
                      <a:pt x="38" y="57"/>
                    </a:cubicBezTo>
                    <a:cubicBezTo>
                      <a:pt x="46" y="57"/>
                      <a:pt x="53" y="57"/>
                      <a:pt x="60" y="57"/>
                    </a:cubicBezTo>
                    <a:cubicBezTo>
                      <a:pt x="62" y="57"/>
                      <a:pt x="63" y="57"/>
                      <a:pt x="64" y="56"/>
                    </a:cubicBezTo>
                    <a:cubicBezTo>
                      <a:pt x="65" y="55"/>
                      <a:pt x="65" y="53"/>
                      <a:pt x="65" y="52"/>
                    </a:cubicBezTo>
                    <a:cubicBezTo>
                      <a:pt x="65" y="37"/>
                      <a:pt x="65" y="23"/>
                      <a:pt x="65" y="8"/>
                    </a:cubicBezTo>
                    <a:close/>
                    <a:moveTo>
                      <a:pt x="25" y="41"/>
                    </a:moveTo>
                    <a:cubicBezTo>
                      <a:pt x="24" y="42"/>
                      <a:pt x="22" y="41"/>
                      <a:pt x="20" y="41"/>
                    </a:cubicBezTo>
                    <a:cubicBezTo>
                      <a:pt x="19" y="36"/>
                      <a:pt x="18" y="31"/>
                      <a:pt x="17" y="27"/>
                    </a:cubicBezTo>
                    <a:cubicBezTo>
                      <a:pt x="16" y="31"/>
                      <a:pt x="15" y="36"/>
                      <a:pt x="14" y="41"/>
                    </a:cubicBezTo>
                    <a:cubicBezTo>
                      <a:pt x="13" y="41"/>
                      <a:pt x="12" y="41"/>
                      <a:pt x="10" y="40"/>
                    </a:cubicBezTo>
                    <a:cubicBezTo>
                      <a:pt x="9" y="34"/>
                      <a:pt x="8" y="28"/>
                      <a:pt x="6" y="21"/>
                    </a:cubicBezTo>
                    <a:cubicBezTo>
                      <a:pt x="8" y="21"/>
                      <a:pt x="9" y="21"/>
                      <a:pt x="10" y="21"/>
                    </a:cubicBezTo>
                    <a:cubicBezTo>
                      <a:pt x="11" y="26"/>
                      <a:pt x="12" y="30"/>
                      <a:pt x="12" y="35"/>
                    </a:cubicBezTo>
                    <a:cubicBezTo>
                      <a:pt x="13" y="30"/>
                      <a:pt x="14" y="25"/>
                      <a:pt x="16" y="21"/>
                    </a:cubicBezTo>
                    <a:cubicBezTo>
                      <a:pt x="17" y="21"/>
                      <a:pt x="18" y="21"/>
                      <a:pt x="20" y="20"/>
                    </a:cubicBezTo>
                    <a:cubicBezTo>
                      <a:pt x="21" y="25"/>
                      <a:pt x="22" y="30"/>
                      <a:pt x="23" y="35"/>
                    </a:cubicBezTo>
                    <a:cubicBezTo>
                      <a:pt x="24" y="30"/>
                      <a:pt x="24" y="25"/>
                      <a:pt x="25" y="20"/>
                    </a:cubicBezTo>
                    <a:cubicBezTo>
                      <a:pt x="27" y="20"/>
                      <a:pt x="28" y="20"/>
                      <a:pt x="30" y="20"/>
                    </a:cubicBezTo>
                    <a:cubicBezTo>
                      <a:pt x="28" y="27"/>
                      <a:pt x="27" y="34"/>
                      <a:pt x="25" y="41"/>
                    </a:cubicBezTo>
                    <a:close/>
                    <a:moveTo>
                      <a:pt x="63" y="55"/>
                    </a:moveTo>
                    <a:cubicBezTo>
                      <a:pt x="55" y="55"/>
                      <a:pt x="46" y="55"/>
                      <a:pt x="38" y="55"/>
                    </a:cubicBezTo>
                    <a:cubicBezTo>
                      <a:pt x="38" y="53"/>
                      <a:pt x="38" y="51"/>
                      <a:pt x="38" y="49"/>
                    </a:cubicBezTo>
                    <a:cubicBezTo>
                      <a:pt x="45" y="49"/>
                      <a:pt x="51" y="49"/>
                      <a:pt x="57" y="49"/>
                    </a:cubicBezTo>
                    <a:cubicBezTo>
                      <a:pt x="57" y="48"/>
                      <a:pt x="57" y="47"/>
                      <a:pt x="57" y="46"/>
                    </a:cubicBezTo>
                    <a:cubicBezTo>
                      <a:pt x="51" y="46"/>
                      <a:pt x="45" y="46"/>
                      <a:pt x="38" y="46"/>
                    </a:cubicBezTo>
                    <a:cubicBezTo>
                      <a:pt x="38" y="45"/>
                      <a:pt x="38" y="43"/>
                      <a:pt x="38" y="42"/>
                    </a:cubicBezTo>
                    <a:cubicBezTo>
                      <a:pt x="45" y="42"/>
                      <a:pt x="51" y="42"/>
                      <a:pt x="57" y="42"/>
                    </a:cubicBezTo>
                    <a:cubicBezTo>
                      <a:pt x="57" y="41"/>
                      <a:pt x="57" y="40"/>
                      <a:pt x="57" y="39"/>
                    </a:cubicBezTo>
                    <a:cubicBezTo>
                      <a:pt x="51" y="39"/>
                      <a:pt x="45" y="39"/>
                      <a:pt x="38" y="39"/>
                    </a:cubicBezTo>
                    <a:cubicBezTo>
                      <a:pt x="38" y="38"/>
                      <a:pt x="38" y="37"/>
                      <a:pt x="38" y="36"/>
                    </a:cubicBezTo>
                    <a:cubicBezTo>
                      <a:pt x="45" y="36"/>
                      <a:pt x="51" y="36"/>
                      <a:pt x="57" y="36"/>
                    </a:cubicBezTo>
                    <a:cubicBezTo>
                      <a:pt x="57" y="35"/>
                      <a:pt x="57" y="34"/>
                      <a:pt x="57" y="33"/>
                    </a:cubicBezTo>
                    <a:cubicBezTo>
                      <a:pt x="51" y="33"/>
                      <a:pt x="45" y="33"/>
                      <a:pt x="38" y="33"/>
                    </a:cubicBezTo>
                    <a:cubicBezTo>
                      <a:pt x="38" y="31"/>
                      <a:pt x="38" y="30"/>
                      <a:pt x="38" y="29"/>
                    </a:cubicBezTo>
                    <a:cubicBezTo>
                      <a:pt x="45" y="29"/>
                      <a:pt x="51" y="29"/>
                      <a:pt x="57" y="29"/>
                    </a:cubicBezTo>
                    <a:cubicBezTo>
                      <a:pt x="57" y="28"/>
                      <a:pt x="57" y="27"/>
                      <a:pt x="57" y="26"/>
                    </a:cubicBezTo>
                    <a:cubicBezTo>
                      <a:pt x="51" y="26"/>
                      <a:pt x="45" y="26"/>
                      <a:pt x="38" y="26"/>
                    </a:cubicBezTo>
                    <a:cubicBezTo>
                      <a:pt x="38" y="25"/>
                      <a:pt x="38" y="24"/>
                      <a:pt x="38" y="22"/>
                    </a:cubicBezTo>
                    <a:cubicBezTo>
                      <a:pt x="45" y="22"/>
                      <a:pt x="51" y="22"/>
                      <a:pt x="57" y="22"/>
                    </a:cubicBezTo>
                    <a:cubicBezTo>
                      <a:pt x="57" y="21"/>
                      <a:pt x="57" y="20"/>
                      <a:pt x="57" y="19"/>
                    </a:cubicBezTo>
                    <a:cubicBezTo>
                      <a:pt x="51" y="19"/>
                      <a:pt x="45" y="19"/>
                      <a:pt x="38" y="19"/>
                    </a:cubicBezTo>
                    <a:cubicBezTo>
                      <a:pt x="38" y="18"/>
                      <a:pt x="38" y="17"/>
                      <a:pt x="38" y="16"/>
                    </a:cubicBezTo>
                    <a:cubicBezTo>
                      <a:pt x="45" y="16"/>
                      <a:pt x="51" y="16"/>
                      <a:pt x="57" y="16"/>
                    </a:cubicBezTo>
                    <a:cubicBezTo>
                      <a:pt x="57" y="15"/>
                      <a:pt x="57" y="14"/>
                      <a:pt x="57" y="13"/>
                    </a:cubicBezTo>
                    <a:cubicBezTo>
                      <a:pt x="51" y="13"/>
                      <a:pt x="45" y="13"/>
                      <a:pt x="38" y="13"/>
                    </a:cubicBezTo>
                    <a:cubicBezTo>
                      <a:pt x="38" y="11"/>
                      <a:pt x="38" y="9"/>
                      <a:pt x="38" y="8"/>
                    </a:cubicBezTo>
                    <a:cubicBezTo>
                      <a:pt x="46" y="8"/>
                      <a:pt x="55" y="8"/>
                      <a:pt x="63" y="8"/>
                    </a:cubicBezTo>
                    <a:cubicBezTo>
                      <a:pt x="63" y="23"/>
                      <a:pt x="63" y="39"/>
                      <a:pt x="63" y="55"/>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sp>
        <p:nvSpPr>
          <p:cNvPr id="4" name="TextBox 3"/>
          <p:cNvSpPr txBox="1"/>
          <p:nvPr/>
        </p:nvSpPr>
        <p:spPr>
          <a:xfrm>
            <a:off x="448056" y="1344168"/>
            <a:ext cx="4855464" cy="169277"/>
          </a:xfrm>
          <a:prstGeom prst="rect">
            <a:avLst/>
          </a:prstGeom>
          <a:noFill/>
        </p:spPr>
        <p:txBody>
          <a:bodyPr wrap="square" lIns="0" tIns="0" rIns="0" bIns="0" rtlCol="0">
            <a:spAutoFit/>
          </a:bodyPr>
          <a:lstStyle/>
          <a:p>
            <a:r>
              <a:rPr lang="en-US" sz="1100" dirty="0" err="1">
                <a:solidFill>
                  <a:srgbClr val="000000"/>
                </a:solidFill>
                <a:highlight>
                  <a:srgbClr val="FFFFFF"/>
                </a:highlight>
                <a:latin typeface="Consolas" panose="020B0609020204030204" pitchFamily="49" charset="0"/>
              </a:rPr>
              <a:t>Excel.run</a:t>
            </a:r>
            <a:r>
              <a:rPr lang="en-US" sz="1100" dirty="0">
                <a:solidFill>
                  <a:srgbClr val="000000"/>
                </a:solidFill>
                <a:highlight>
                  <a:srgbClr val="FFFFFF"/>
                </a:highlight>
                <a:latin typeface="Consolas" panose="020B0609020204030204" pitchFamily="49" charset="0"/>
              </a:rPr>
              <a:t>(</a:t>
            </a:r>
            <a:r>
              <a:rPr lang="en-US" sz="1100" dirty="0">
                <a:solidFill>
                  <a:srgbClr val="0000FF"/>
                </a:solidFill>
                <a:highlight>
                  <a:srgbClr val="FFFFFF"/>
                </a:highlight>
                <a:latin typeface="Consolas" panose="020B0609020204030204" pitchFamily="49" charset="0"/>
              </a:rPr>
              <a:t>function</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ctx</a:t>
            </a: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 });</a:t>
            </a:r>
            <a:endParaRPr lang="en-US" sz="1100" dirty="0">
              <a:solidFill>
                <a:srgbClr val="000000"/>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2329444339"/>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Coding Pattern</a:t>
            </a:r>
          </a:p>
        </p:txBody>
      </p:sp>
      <p:sp>
        <p:nvSpPr>
          <p:cNvPr id="17" name="Rectangle 16"/>
          <p:cNvSpPr/>
          <p:nvPr/>
        </p:nvSpPr>
        <p:spPr>
          <a:xfrm>
            <a:off x="5345851" y="1525571"/>
            <a:ext cx="1482617" cy="739531"/>
          </a:xfrm>
          <a:prstGeom prst="rect">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72" b="1" dirty="0"/>
              <a:t>2:  Instructions</a:t>
            </a:r>
          </a:p>
          <a:p>
            <a:pPr algn="ctr"/>
            <a:r>
              <a:rPr lang="en-US" sz="1372" b="1" dirty="0"/>
              <a:t>Batched</a:t>
            </a:r>
          </a:p>
        </p:txBody>
      </p:sp>
      <p:grpSp>
        <p:nvGrpSpPr>
          <p:cNvPr id="19" name="Group 18"/>
          <p:cNvGrpSpPr/>
          <p:nvPr/>
        </p:nvGrpSpPr>
        <p:grpSpPr>
          <a:xfrm>
            <a:off x="7408653" y="1180262"/>
            <a:ext cx="3411001" cy="5069158"/>
            <a:chOff x="7559180" y="1202835"/>
            <a:chExt cx="3480305" cy="5172152"/>
          </a:xfrm>
        </p:grpSpPr>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8863" y="1485514"/>
              <a:ext cx="1454092" cy="1103172"/>
            </a:xfrm>
            <a:prstGeom prst="rect">
              <a:avLst/>
            </a:prstGeom>
          </p:spPr>
        </p:pic>
        <p:pic>
          <p:nvPicPr>
            <p:cNvPr id="21" name="Picture 20"/>
            <p:cNvPicPr>
              <a:picLocks noChangeAspect="1"/>
            </p:cNvPicPr>
            <p:nvPr/>
          </p:nvPicPr>
          <p:blipFill rotWithShape="1">
            <a:blip r:embed="rId3"/>
            <a:srcRect l="2435" t="2229" r="2273" b="719"/>
            <a:stretch/>
          </p:blipFill>
          <p:spPr>
            <a:xfrm>
              <a:off x="9452334" y="3366824"/>
              <a:ext cx="1587151" cy="100807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63494" y="5384387"/>
              <a:ext cx="1564831" cy="990600"/>
            </a:xfrm>
            <a:prstGeom prst="rect">
              <a:avLst/>
            </a:prstGeom>
          </p:spPr>
        </p:pic>
        <p:sp>
          <p:nvSpPr>
            <p:cNvPr id="23" name="TextBox 22"/>
            <p:cNvSpPr txBox="1"/>
            <p:nvPr/>
          </p:nvSpPr>
          <p:spPr>
            <a:xfrm>
              <a:off x="9965223" y="1202835"/>
              <a:ext cx="561372" cy="400110"/>
            </a:xfrm>
            <a:prstGeom prst="rect">
              <a:avLst/>
            </a:prstGeom>
            <a:noFill/>
          </p:spPr>
          <p:txBody>
            <a:bodyPr wrap="none" rtlCol="0">
              <a:spAutoFit/>
            </a:bodyPr>
            <a:lstStyle/>
            <a:p>
              <a:r>
                <a:rPr lang="en-US" sz="1960" dirty="0">
                  <a:latin typeface="+mj-lt"/>
                </a:rPr>
                <a:t>iOS</a:t>
              </a:r>
            </a:p>
          </p:txBody>
        </p:sp>
        <p:sp>
          <p:nvSpPr>
            <p:cNvPr id="24" name="TextBox 23"/>
            <p:cNvSpPr txBox="1"/>
            <p:nvPr/>
          </p:nvSpPr>
          <p:spPr>
            <a:xfrm>
              <a:off x="9712750" y="2973895"/>
              <a:ext cx="1066318" cy="400110"/>
            </a:xfrm>
            <a:prstGeom prst="rect">
              <a:avLst/>
            </a:prstGeom>
            <a:noFill/>
          </p:spPr>
          <p:txBody>
            <a:bodyPr wrap="none" rtlCol="0">
              <a:spAutoFit/>
            </a:bodyPr>
            <a:lstStyle/>
            <a:p>
              <a:r>
                <a:rPr lang="en-US" sz="1960" dirty="0">
                  <a:latin typeface="+mj-lt"/>
                </a:rPr>
                <a:t>Desktop</a:t>
              </a:r>
            </a:p>
          </p:txBody>
        </p:sp>
        <p:sp>
          <p:nvSpPr>
            <p:cNvPr id="25" name="TextBox 24"/>
            <p:cNvSpPr txBox="1"/>
            <p:nvPr/>
          </p:nvSpPr>
          <p:spPr>
            <a:xfrm>
              <a:off x="9906553" y="4938311"/>
              <a:ext cx="678712" cy="400110"/>
            </a:xfrm>
            <a:prstGeom prst="rect">
              <a:avLst/>
            </a:prstGeom>
            <a:noFill/>
          </p:spPr>
          <p:txBody>
            <a:bodyPr wrap="none" rtlCol="0">
              <a:spAutoFit/>
            </a:bodyPr>
            <a:lstStyle/>
            <a:p>
              <a:r>
                <a:rPr lang="en-US" sz="1960" dirty="0">
                  <a:latin typeface="+mj-lt"/>
                </a:rPr>
                <a:t>Web</a:t>
              </a:r>
            </a:p>
          </p:txBody>
        </p:sp>
        <p:cxnSp>
          <p:nvCxnSpPr>
            <p:cNvPr id="26" name="Elbow Connector 25"/>
            <p:cNvCxnSpPr/>
            <p:nvPr/>
          </p:nvCxnSpPr>
          <p:spPr>
            <a:xfrm rot="5400000" flipH="1" flipV="1">
              <a:off x="8190107" y="1631087"/>
              <a:ext cx="1089900" cy="1692602"/>
            </a:xfrm>
            <a:prstGeom prst="bent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21" idx="1"/>
            </p:cNvCxnSpPr>
            <p:nvPr/>
          </p:nvCxnSpPr>
          <p:spPr>
            <a:xfrm>
              <a:off x="8521803" y="3772658"/>
              <a:ext cx="727898"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rot="16200000" flipH="1">
              <a:off x="8038242" y="4717252"/>
              <a:ext cx="1201937" cy="1416704"/>
            </a:xfrm>
            <a:prstGeom prst="bent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7559180" y="3154247"/>
              <a:ext cx="741747" cy="1552372"/>
              <a:chOff x="6734540" y="2125249"/>
              <a:chExt cx="1604292" cy="3357556"/>
            </a:xfrm>
          </p:grpSpPr>
          <p:grpSp>
            <p:nvGrpSpPr>
              <p:cNvPr id="30" name="Group 29"/>
              <p:cNvGrpSpPr/>
              <p:nvPr/>
            </p:nvGrpSpPr>
            <p:grpSpPr>
              <a:xfrm>
                <a:off x="6734540" y="3930433"/>
                <a:ext cx="1604292" cy="1552372"/>
                <a:chOff x="8561388" y="1192213"/>
                <a:chExt cx="490538" cy="474663"/>
              </a:xfrm>
            </p:grpSpPr>
            <p:sp>
              <p:nvSpPr>
                <p:cNvPr id="32" name="Freeform 18"/>
                <p:cNvSpPr>
                  <a:spLocks noEditPoints="1"/>
                </p:cNvSpPr>
                <p:nvPr/>
              </p:nvSpPr>
              <p:spPr bwMode="auto">
                <a:xfrm>
                  <a:off x="8561388" y="1192213"/>
                  <a:ext cx="490538" cy="474663"/>
                </a:xfrm>
                <a:custGeom>
                  <a:avLst/>
                  <a:gdLst>
                    <a:gd name="T0" fmla="*/ 62 w 105"/>
                    <a:gd name="T1" fmla="*/ 102 h 102"/>
                    <a:gd name="T2" fmla="*/ 62 w 105"/>
                    <a:gd name="T3" fmla="*/ 92 h 102"/>
                    <a:gd name="T4" fmla="*/ 99 w 105"/>
                    <a:gd name="T5" fmla="*/ 92 h 102"/>
                    <a:gd name="T6" fmla="*/ 104 w 105"/>
                    <a:gd name="T7" fmla="*/ 89 h 102"/>
                    <a:gd name="T8" fmla="*/ 105 w 105"/>
                    <a:gd name="T9" fmla="*/ 79 h 102"/>
                    <a:gd name="T10" fmla="*/ 105 w 105"/>
                    <a:gd name="T11" fmla="*/ 16 h 102"/>
                    <a:gd name="T12" fmla="*/ 104 w 105"/>
                    <a:gd name="T13" fmla="*/ 10 h 102"/>
                    <a:gd name="T14" fmla="*/ 98 w 105"/>
                    <a:gd name="T15" fmla="*/ 9 h 102"/>
                    <a:gd name="T16" fmla="*/ 62 w 105"/>
                    <a:gd name="T17" fmla="*/ 9 h 102"/>
                    <a:gd name="T18" fmla="*/ 62 w 105"/>
                    <a:gd name="T19" fmla="*/ 0 h 102"/>
                    <a:gd name="T20" fmla="*/ 55 w 105"/>
                    <a:gd name="T21" fmla="*/ 0 h 102"/>
                    <a:gd name="T22" fmla="*/ 0 w 105"/>
                    <a:gd name="T23" fmla="*/ 9 h 102"/>
                    <a:gd name="T24" fmla="*/ 0 w 105"/>
                    <a:gd name="T25" fmla="*/ 93 h 102"/>
                    <a:gd name="T26" fmla="*/ 54 w 105"/>
                    <a:gd name="T27" fmla="*/ 102 h 102"/>
                    <a:gd name="T28" fmla="*/ 62 w 105"/>
                    <a:gd name="T29" fmla="*/ 102 h 102"/>
                    <a:gd name="T30" fmla="*/ 62 w 105"/>
                    <a:gd name="T31" fmla="*/ 81 h 102"/>
                    <a:gd name="T32" fmla="*/ 71 w 105"/>
                    <a:gd name="T33" fmla="*/ 81 h 102"/>
                    <a:gd name="T34" fmla="*/ 71 w 105"/>
                    <a:gd name="T35" fmla="*/ 73 h 102"/>
                    <a:gd name="T36" fmla="*/ 62 w 105"/>
                    <a:gd name="T37" fmla="*/ 73 h 102"/>
                    <a:gd name="T38" fmla="*/ 62 w 105"/>
                    <a:gd name="T39" fmla="*/ 68 h 102"/>
                    <a:gd name="T40" fmla="*/ 71 w 105"/>
                    <a:gd name="T41" fmla="*/ 68 h 102"/>
                    <a:gd name="T42" fmla="*/ 71 w 105"/>
                    <a:gd name="T43" fmla="*/ 59 h 102"/>
                    <a:gd name="T44" fmla="*/ 62 w 105"/>
                    <a:gd name="T45" fmla="*/ 59 h 102"/>
                    <a:gd name="T46" fmla="*/ 62 w 105"/>
                    <a:gd name="T47" fmla="*/ 55 h 102"/>
                    <a:gd name="T48" fmla="*/ 71 w 105"/>
                    <a:gd name="T49" fmla="*/ 55 h 102"/>
                    <a:gd name="T50" fmla="*/ 71 w 105"/>
                    <a:gd name="T51" fmla="*/ 46 h 102"/>
                    <a:gd name="T52" fmla="*/ 62 w 105"/>
                    <a:gd name="T53" fmla="*/ 46 h 102"/>
                    <a:gd name="T54" fmla="*/ 62 w 105"/>
                    <a:gd name="T55" fmla="*/ 41 h 102"/>
                    <a:gd name="T56" fmla="*/ 71 w 105"/>
                    <a:gd name="T57" fmla="*/ 41 h 102"/>
                    <a:gd name="T58" fmla="*/ 71 w 105"/>
                    <a:gd name="T59" fmla="*/ 33 h 102"/>
                    <a:gd name="T60" fmla="*/ 62 w 105"/>
                    <a:gd name="T61" fmla="*/ 33 h 102"/>
                    <a:gd name="T62" fmla="*/ 62 w 105"/>
                    <a:gd name="T63" fmla="*/ 28 h 102"/>
                    <a:gd name="T64" fmla="*/ 71 w 105"/>
                    <a:gd name="T65" fmla="*/ 28 h 102"/>
                    <a:gd name="T66" fmla="*/ 71 w 105"/>
                    <a:gd name="T67" fmla="*/ 20 h 102"/>
                    <a:gd name="T68" fmla="*/ 62 w 105"/>
                    <a:gd name="T69" fmla="*/ 20 h 102"/>
                    <a:gd name="T70" fmla="*/ 62 w 105"/>
                    <a:gd name="T71" fmla="*/ 13 h 102"/>
                    <a:gd name="T72" fmla="*/ 101 w 105"/>
                    <a:gd name="T73" fmla="*/ 13 h 102"/>
                    <a:gd name="T74" fmla="*/ 101 w 105"/>
                    <a:gd name="T75" fmla="*/ 88 h 102"/>
                    <a:gd name="T76" fmla="*/ 62 w 105"/>
                    <a:gd name="T77" fmla="*/ 88 h 102"/>
                    <a:gd name="T78" fmla="*/ 62 w 105"/>
                    <a:gd name="T79" fmla="*/ 81 h 102"/>
                    <a:gd name="T80" fmla="*/ 35 w 105"/>
                    <a:gd name="T81" fmla="*/ 70 h 102"/>
                    <a:gd name="T82" fmla="*/ 29 w 105"/>
                    <a:gd name="T83" fmla="*/ 55 h 102"/>
                    <a:gd name="T84" fmla="*/ 23 w 105"/>
                    <a:gd name="T85" fmla="*/ 69 h 102"/>
                    <a:gd name="T86" fmla="*/ 15 w 105"/>
                    <a:gd name="T87" fmla="*/ 69 h 102"/>
                    <a:gd name="T88" fmla="*/ 24 w 105"/>
                    <a:gd name="T89" fmla="*/ 51 h 102"/>
                    <a:gd name="T90" fmla="*/ 16 w 105"/>
                    <a:gd name="T91" fmla="*/ 32 h 102"/>
                    <a:gd name="T92" fmla="*/ 24 w 105"/>
                    <a:gd name="T93" fmla="*/ 32 h 102"/>
                    <a:gd name="T94" fmla="*/ 29 w 105"/>
                    <a:gd name="T95" fmla="*/ 46 h 102"/>
                    <a:gd name="T96" fmla="*/ 35 w 105"/>
                    <a:gd name="T97" fmla="*/ 31 h 102"/>
                    <a:gd name="T98" fmla="*/ 43 w 105"/>
                    <a:gd name="T99" fmla="*/ 31 h 102"/>
                    <a:gd name="T100" fmla="*/ 33 w 105"/>
                    <a:gd name="T101" fmla="*/ 50 h 102"/>
                    <a:gd name="T102" fmla="*/ 43 w 105"/>
                    <a:gd name="T103" fmla="*/ 70 h 102"/>
                    <a:gd name="T104" fmla="*/ 35 w 105"/>
                    <a:gd name="T105" fmla="*/ 7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 h="102">
                      <a:moveTo>
                        <a:pt x="62" y="102"/>
                      </a:moveTo>
                      <a:cubicBezTo>
                        <a:pt x="62" y="99"/>
                        <a:pt x="62" y="95"/>
                        <a:pt x="62" y="92"/>
                      </a:cubicBezTo>
                      <a:cubicBezTo>
                        <a:pt x="74" y="92"/>
                        <a:pt x="86" y="92"/>
                        <a:pt x="99" y="92"/>
                      </a:cubicBezTo>
                      <a:cubicBezTo>
                        <a:pt x="101" y="92"/>
                        <a:pt x="104" y="91"/>
                        <a:pt x="104" y="89"/>
                      </a:cubicBezTo>
                      <a:cubicBezTo>
                        <a:pt x="105" y="86"/>
                        <a:pt x="105" y="82"/>
                        <a:pt x="105" y="79"/>
                      </a:cubicBezTo>
                      <a:cubicBezTo>
                        <a:pt x="105" y="58"/>
                        <a:pt x="105" y="37"/>
                        <a:pt x="105" y="16"/>
                      </a:cubicBezTo>
                      <a:cubicBezTo>
                        <a:pt x="105" y="14"/>
                        <a:pt x="105" y="12"/>
                        <a:pt x="104" y="10"/>
                      </a:cubicBezTo>
                      <a:cubicBezTo>
                        <a:pt x="102" y="9"/>
                        <a:pt x="100" y="9"/>
                        <a:pt x="98" y="9"/>
                      </a:cubicBezTo>
                      <a:cubicBezTo>
                        <a:pt x="86" y="9"/>
                        <a:pt x="74" y="9"/>
                        <a:pt x="62" y="9"/>
                      </a:cubicBezTo>
                      <a:cubicBezTo>
                        <a:pt x="62" y="6"/>
                        <a:pt x="62" y="3"/>
                        <a:pt x="62" y="0"/>
                      </a:cubicBezTo>
                      <a:cubicBezTo>
                        <a:pt x="55" y="0"/>
                        <a:pt x="55" y="0"/>
                        <a:pt x="55" y="0"/>
                      </a:cubicBezTo>
                      <a:cubicBezTo>
                        <a:pt x="36" y="3"/>
                        <a:pt x="18" y="6"/>
                        <a:pt x="0" y="9"/>
                      </a:cubicBezTo>
                      <a:cubicBezTo>
                        <a:pt x="0" y="37"/>
                        <a:pt x="0" y="65"/>
                        <a:pt x="0" y="93"/>
                      </a:cubicBezTo>
                      <a:cubicBezTo>
                        <a:pt x="18" y="96"/>
                        <a:pt x="36" y="99"/>
                        <a:pt x="54" y="102"/>
                      </a:cubicBezTo>
                      <a:lnTo>
                        <a:pt x="62" y="102"/>
                      </a:lnTo>
                      <a:close/>
                      <a:moveTo>
                        <a:pt x="62" y="81"/>
                      </a:moveTo>
                      <a:cubicBezTo>
                        <a:pt x="65" y="81"/>
                        <a:pt x="68" y="81"/>
                        <a:pt x="71" y="81"/>
                      </a:cubicBezTo>
                      <a:cubicBezTo>
                        <a:pt x="71" y="78"/>
                        <a:pt x="71" y="75"/>
                        <a:pt x="71" y="73"/>
                      </a:cubicBezTo>
                      <a:cubicBezTo>
                        <a:pt x="68" y="73"/>
                        <a:pt x="65" y="73"/>
                        <a:pt x="62" y="73"/>
                      </a:cubicBezTo>
                      <a:cubicBezTo>
                        <a:pt x="62" y="71"/>
                        <a:pt x="62" y="69"/>
                        <a:pt x="62" y="68"/>
                      </a:cubicBezTo>
                      <a:cubicBezTo>
                        <a:pt x="65" y="68"/>
                        <a:pt x="68" y="68"/>
                        <a:pt x="71" y="68"/>
                      </a:cubicBezTo>
                      <a:cubicBezTo>
                        <a:pt x="71" y="65"/>
                        <a:pt x="71" y="62"/>
                        <a:pt x="71" y="59"/>
                      </a:cubicBezTo>
                      <a:cubicBezTo>
                        <a:pt x="68" y="59"/>
                        <a:pt x="65" y="59"/>
                        <a:pt x="62" y="59"/>
                      </a:cubicBezTo>
                      <a:cubicBezTo>
                        <a:pt x="62" y="58"/>
                        <a:pt x="62" y="56"/>
                        <a:pt x="62" y="55"/>
                      </a:cubicBezTo>
                      <a:cubicBezTo>
                        <a:pt x="65" y="55"/>
                        <a:pt x="68" y="55"/>
                        <a:pt x="71" y="55"/>
                      </a:cubicBezTo>
                      <a:cubicBezTo>
                        <a:pt x="71" y="52"/>
                        <a:pt x="71" y="49"/>
                        <a:pt x="71" y="46"/>
                      </a:cubicBezTo>
                      <a:cubicBezTo>
                        <a:pt x="68" y="46"/>
                        <a:pt x="65" y="46"/>
                        <a:pt x="62" y="46"/>
                      </a:cubicBezTo>
                      <a:cubicBezTo>
                        <a:pt x="62" y="45"/>
                        <a:pt x="62" y="43"/>
                        <a:pt x="62" y="41"/>
                      </a:cubicBezTo>
                      <a:cubicBezTo>
                        <a:pt x="65" y="41"/>
                        <a:pt x="68" y="41"/>
                        <a:pt x="71" y="41"/>
                      </a:cubicBezTo>
                      <a:cubicBezTo>
                        <a:pt x="71" y="39"/>
                        <a:pt x="71" y="36"/>
                        <a:pt x="71" y="33"/>
                      </a:cubicBezTo>
                      <a:cubicBezTo>
                        <a:pt x="68" y="33"/>
                        <a:pt x="65" y="33"/>
                        <a:pt x="62" y="33"/>
                      </a:cubicBezTo>
                      <a:cubicBezTo>
                        <a:pt x="62" y="31"/>
                        <a:pt x="62" y="30"/>
                        <a:pt x="62" y="28"/>
                      </a:cubicBezTo>
                      <a:cubicBezTo>
                        <a:pt x="65" y="28"/>
                        <a:pt x="68" y="28"/>
                        <a:pt x="71" y="28"/>
                      </a:cubicBezTo>
                      <a:cubicBezTo>
                        <a:pt x="71" y="26"/>
                        <a:pt x="71" y="23"/>
                        <a:pt x="71" y="20"/>
                      </a:cubicBezTo>
                      <a:cubicBezTo>
                        <a:pt x="68" y="20"/>
                        <a:pt x="65" y="20"/>
                        <a:pt x="62" y="20"/>
                      </a:cubicBezTo>
                      <a:cubicBezTo>
                        <a:pt x="62" y="18"/>
                        <a:pt x="62" y="15"/>
                        <a:pt x="62" y="13"/>
                      </a:cubicBezTo>
                      <a:cubicBezTo>
                        <a:pt x="75" y="13"/>
                        <a:pt x="88" y="13"/>
                        <a:pt x="101" y="13"/>
                      </a:cubicBezTo>
                      <a:cubicBezTo>
                        <a:pt x="101" y="38"/>
                        <a:pt x="101" y="63"/>
                        <a:pt x="101" y="88"/>
                      </a:cubicBezTo>
                      <a:cubicBezTo>
                        <a:pt x="88" y="88"/>
                        <a:pt x="75" y="88"/>
                        <a:pt x="62" y="88"/>
                      </a:cubicBezTo>
                      <a:cubicBezTo>
                        <a:pt x="62" y="86"/>
                        <a:pt x="62" y="83"/>
                        <a:pt x="62" y="81"/>
                      </a:cubicBezTo>
                      <a:close/>
                      <a:moveTo>
                        <a:pt x="35" y="70"/>
                      </a:moveTo>
                      <a:cubicBezTo>
                        <a:pt x="33" y="65"/>
                        <a:pt x="30" y="60"/>
                        <a:pt x="29" y="55"/>
                      </a:cubicBezTo>
                      <a:cubicBezTo>
                        <a:pt x="27" y="60"/>
                        <a:pt x="25" y="64"/>
                        <a:pt x="23" y="69"/>
                      </a:cubicBezTo>
                      <a:cubicBezTo>
                        <a:pt x="20" y="69"/>
                        <a:pt x="18" y="69"/>
                        <a:pt x="15" y="69"/>
                      </a:cubicBezTo>
                      <a:cubicBezTo>
                        <a:pt x="18" y="63"/>
                        <a:pt x="21" y="57"/>
                        <a:pt x="24" y="51"/>
                      </a:cubicBezTo>
                      <a:cubicBezTo>
                        <a:pt x="22" y="44"/>
                        <a:pt x="19" y="38"/>
                        <a:pt x="16" y="32"/>
                      </a:cubicBezTo>
                      <a:cubicBezTo>
                        <a:pt x="19" y="32"/>
                        <a:pt x="21" y="32"/>
                        <a:pt x="24" y="32"/>
                      </a:cubicBezTo>
                      <a:cubicBezTo>
                        <a:pt x="26" y="36"/>
                        <a:pt x="28" y="41"/>
                        <a:pt x="29" y="46"/>
                      </a:cubicBezTo>
                      <a:cubicBezTo>
                        <a:pt x="31" y="41"/>
                        <a:pt x="33" y="36"/>
                        <a:pt x="35" y="31"/>
                      </a:cubicBezTo>
                      <a:cubicBezTo>
                        <a:pt x="38" y="31"/>
                        <a:pt x="40" y="31"/>
                        <a:pt x="43" y="31"/>
                      </a:cubicBezTo>
                      <a:cubicBezTo>
                        <a:pt x="40" y="37"/>
                        <a:pt x="37" y="44"/>
                        <a:pt x="33" y="50"/>
                      </a:cubicBezTo>
                      <a:cubicBezTo>
                        <a:pt x="37" y="57"/>
                        <a:pt x="40" y="64"/>
                        <a:pt x="43" y="70"/>
                      </a:cubicBezTo>
                      <a:cubicBezTo>
                        <a:pt x="40" y="70"/>
                        <a:pt x="38" y="70"/>
                        <a:pt x="35" y="70"/>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3" name="Freeform 19"/>
                <p:cNvSpPr>
                  <a:spLocks noEditPoints="1"/>
                </p:cNvSpPr>
                <p:nvPr/>
              </p:nvSpPr>
              <p:spPr bwMode="auto">
                <a:xfrm>
                  <a:off x="8915400" y="1285876"/>
                  <a:ext cx="79375" cy="284163"/>
                </a:xfrm>
                <a:custGeom>
                  <a:avLst/>
                  <a:gdLst>
                    <a:gd name="T0" fmla="*/ 17 w 17"/>
                    <a:gd name="T1" fmla="*/ 61 h 61"/>
                    <a:gd name="T2" fmla="*/ 0 w 17"/>
                    <a:gd name="T3" fmla="*/ 61 h 61"/>
                    <a:gd name="T4" fmla="*/ 0 w 17"/>
                    <a:gd name="T5" fmla="*/ 53 h 61"/>
                    <a:gd name="T6" fmla="*/ 17 w 17"/>
                    <a:gd name="T7" fmla="*/ 53 h 61"/>
                    <a:gd name="T8" fmla="*/ 17 w 17"/>
                    <a:gd name="T9" fmla="*/ 61 h 61"/>
                    <a:gd name="T10" fmla="*/ 17 w 17"/>
                    <a:gd name="T11" fmla="*/ 48 h 61"/>
                    <a:gd name="T12" fmla="*/ 0 w 17"/>
                    <a:gd name="T13" fmla="*/ 48 h 61"/>
                    <a:gd name="T14" fmla="*/ 0 w 17"/>
                    <a:gd name="T15" fmla="*/ 39 h 61"/>
                    <a:gd name="T16" fmla="*/ 17 w 17"/>
                    <a:gd name="T17" fmla="*/ 39 h 61"/>
                    <a:gd name="T18" fmla="*/ 17 w 17"/>
                    <a:gd name="T19" fmla="*/ 48 h 61"/>
                    <a:gd name="T20" fmla="*/ 17 w 17"/>
                    <a:gd name="T21" fmla="*/ 35 h 61"/>
                    <a:gd name="T22" fmla="*/ 0 w 17"/>
                    <a:gd name="T23" fmla="*/ 35 h 61"/>
                    <a:gd name="T24" fmla="*/ 0 w 17"/>
                    <a:gd name="T25" fmla="*/ 26 h 61"/>
                    <a:gd name="T26" fmla="*/ 17 w 17"/>
                    <a:gd name="T27" fmla="*/ 26 h 61"/>
                    <a:gd name="T28" fmla="*/ 17 w 17"/>
                    <a:gd name="T29" fmla="*/ 35 h 61"/>
                    <a:gd name="T30" fmla="*/ 17 w 17"/>
                    <a:gd name="T31" fmla="*/ 21 h 61"/>
                    <a:gd name="T32" fmla="*/ 0 w 17"/>
                    <a:gd name="T33" fmla="*/ 21 h 61"/>
                    <a:gd name="T34" fmla="*/ 0 w 17"/>
                    <a:gd name="T35" fmla="*/ 13 h 61"/>
                    <a:gd name="T36" fmla="*/ 17 w 17"/>
                    <a:gd name="T37" fmla="*/ 13 h 61"/>
                    <a:gd name="T38" fmla="*/ 17 w 17"/>
                    <a:gd name="T39" fmla="*/ 21 h 61"/>
                    <a:gd name="T40" fmla="*/ 17 w 17"/>
                    <a:gd name="T41" fmla="*/ 8 h 61"/>
                    <a:gd name="T42" fmla="*/ 0 w 17"/>
                    <a:gd name="T43" fmla="*/ 8 h 61"/>
                    <a:gd name="T44" fmla="*/ 0 w 17"/>
                    <a:gd name="T45" fmla="*/ 0 h 61"/>
                    <a:gd name="T46" fmla="*/ 17 w 17"/>
                    <a:gd name="T47" fmla="*/ 0 h 61"/>
                    <a:gd name="T48" fmla="*/ 17 w 17"/>
                    <a:gd name="T49" fmla="*/ 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 h="61">
                      <a:moveTo>
                        <a:pt x="17" y="61"/>
                      </a:moveTo>
                      <a:cubicBezTo>
                        <a:pt x="11" y="61"/>
                        <a:pt x="6" y="61"/>
                        <a:pt x="0" y="61"/>
                      </a:cubicBezTo>
                      <a:cubicBezTo>
                        <a:pt x="0" y="58"/>
                        <a:pt x="0" y="55"/>
                        <a:pt x="0" y="53"/>
                      </a:cubicBezTo>
                      <a:cubicBezTo>
                        <a:pt x="6" y="53"/>
                        <a:pt x="11" y="53"/>
                        <a:pt x="17" y="53"/>
                      </a:cubicBezTo>
                      <a:cubicBezTo>
                        <a:pt x="17" y="55"/>
                        <a:pt x="17" y="58"/>
                        <a:pt x="17" y="61"/>
                      </a:cubicBezTo>
                      <a:close/>
                      <a:moveTo>
                        <a:pt x="17" y="48"/>
                      </a:moveTo>
                      <a:cubicBezTo>
                        <a:pt x="11" y="48"/>
                        <a:pt x="6" y="48"/>
                        <a:pt x="0" y="48"/>
                      </a:cubicBezTo>
                      <a:cubicBezTo>
                        <a:pt x="0" y="45"/>
                        <a:pt x="0" y="42"/>
                        <a:pt x="0" y="39"/>
                      </a:cubicBezTo>
                      <a:cubicBezTo>
                        <a:pt x="6" y="39"/>
                        <a:pt x="11" y="39"/>
                        <a:pt x="17" y="39"/>
                      </a:cubicBezTo>
                      <a:cubicBezTo>
                        <a:pt x="17" y="42"/>
                        <a:pt x="17" y="45"/>
                        <a:pt x="17" y="48"/>
                      </a:cubicBezTo>
                      <a:close/>
                      <a:moveTo>
                        <a:pt x="17" y="35"/>
                      </a:moveTo>
                      <a:cubicBezTo>
                        <a:pt x="11" y="35"/>
                        <a:pt x="6" y="35"/>
                        <a:pt x="0" y="35"/>
                      </a:cubicBezTo>
                      <a:cubicBezTo>
                        <a:pt x="0" y="32"/>
                        <a:pt x="0" y="29"/>
                        <a:pt x="0" y="26"/>
                      </a:cubicBezTo>
                      <a:cubicBezTo>
                        <a:pt x="6" y="26"/>
                        <a:pt x="11" y="26"/>
                        <a:pt x="17" y="26"/>
                      </a:cubicBezTo>
                      <a:cubicBezTo>
                        <a:pt x="17" y="29"/>
                        <a:pt x="17" y="32"/>
                        <a:pt x="17" y="35"/>
                      </a:cubicBezTo>
                      <a:close/>
                      <a:moveTo>
                        <a:pt x="17" y="21"/>
                      </a:moveTo>
                      <a:cubicBezTo>
                        <a:pt x="11" y="21"/>
                        <a:pt x="6" y="21"/>
                        <a:pt x="0" y="21"/>
                      </a:cubicBezTo>
                      <a:cubicBezTo>
                        <a:pt x="0" y="19"/>
                        <a:pt x="0" y="16"/>
                        <a:pt x="0" y="13"/>
                      </a:cubicBezTo>
                      <a:cubicBezTo>
                        <a:pt x="6" y="13"/>
                        <a:pt x="11" y="13"/>
                        <a:pt x="17" y="13"/>
                      </a:cubicBezTo>
                      <a:cubicBezTo>
                        <a:pt x="17" y="16"/>
                        <a:pt x="17" y="19"/>
                        <a:pt x="17" y="21"/>
                      </a:cubicBezTo>
                      <a:close/>
                      <a:moveTo>
                        <a:pt x="17" y="8"/>
                      </a:moveTo>
                      <a:cubicBezTo>
                        <a:pt x="11" y="8"/>
                        <a:pt x="6" y="8"/>
                        <a:pt x="0" y="8"/>
                      </a:cubicBezTo>
                      <a:cubicBezTo>
                        <a:pt x="0" y="6"/>
                        <a:pt x="0" y="3"/>
                        <a:pt x="0" y="0"/>
                      </a:cubicBezTo>
                      <a:cubicBezTo>
                        <a:pt x="6" y="0"/>
                        <a:pt x="11" y="0"/>
                        <a:pt x="17" y="0"/>
                      </a:cubicBezTo>
                      <a:cubicBezTo>
                        <a:pt x="17" y="3"/>
                        <a:pt x="17" y="6"/>
                        <a:pt x="17"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4" name="Freeform 20"/>
                <p:cNvSpPr>
                  <a:spLocks/>
                </p:cNvSpPr>
                <p:nvPr/>
              </p:nvSpPr>
              <p:spPr bwMode="auto">
                <a:xfrm>
                  <a:off x="8915400" y="1285876"/>
                  <a:ext cx="79375" cy="36513"/>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6"/>
                        <a:pt x="17" y="3"/>
                        <a:pt x="17" y="0"/>
                      </a:cubicBezTo>
                      <a:cubicBezTo>
                        <a:pt x="11" y="0"/>
                        <a:pt x="6" y="0"/>
                        <a:pt x="0" y="0"/>
                      </a:cubicBezTo>
                      <a:cubicBezTo>
                        <a:pt x="0" y="3"/>
                        <a:pt x="0" y="6"/>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5" name="Freeform 21"/>
                <p:cNvSpPr>
                  <a:spLocks/>
                </p:cNvSpPr>
                <p:nvPr/>
              </p:nvSpPr>
              <p:spPr bwMode="auto">
                <a:xfrm>
                  <a:off x="8915400" y="1346201"/>
                  <a:ext cx="79375" cy="36513"/>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6"/>
                        <a:pt x="17" y="3"/>
                        <a:pt x="17" y="0"/>
                      </a:cubicBezTo>
                      <a:cubicBezTo>
                        <a:pt x="11" y="0"/>
                        <a:pt x="6" y="0"/>
                        <a:pt x="0" y="0"/>
                      </a:cubicBezTo>
                      <a:cubicBezTo>
                        <a:pt x="0" y="3"/>
                        <a:pt x="0" y="6"/>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6" name="Freeform 22"/>
                <p:cNvSpPr>
                  <a:spLocks/>
                </p:cNvSpPr>
                <p:nvPr/>
              </p:nvSpPr>
              <p:spPr bwMode="auto">
                <a:xfrm>
                  <a:off x="8915400" y="1406526"/>
                  <a:ext cx="79375" cy="41275"/>
                </a:xfrm>
                <a:custGeom>
                  <a:avLst/>
                  <a:gdLst>
                    <a:gd name="T0" fmla="*/ 0 w 17"/>
                    <a:gd name="T1" fmla="*/ 9 h 9"/>
                    <a:gd name="T2" fmla="*/ 17 w 17"/>
                    <a:gd name="T3" fmla="*/ 9 h 9"/>
                    <a:gd name="T4" fmla="*/ 17 w 17"/>
                    <a:gd name="T5" fmla="*/ 0 h 9"/>
                    <a:gd name="T6" fmla="*/ 0 w 17"/>
                    <a:gd name="T7" fmla="*/ 0 h 9"/>
                    <a:gd name="T8" fmla="*/ 0 w 17"/>
                    <a:gd name="T9" fmla="*/ 9 h 9"/>
                  </a:gdLst>
                  <a:ahLst/>
                  <a:cxnLst>
                    <a:cxn ang="0">
                      <a:pos x="T0" y="T1"/>
                    </a:cxn>
                    <a:cxn ang="0">
                      <a:pos x="T2" y="T3"/>
                    </a:cxn>
                    <a:cxn ang="0">
                      <a:pos x="T4" y="T5"/>
                    </a:cxn>
                    <a:cxn ang="0">
                      <a:pos x="T6" y="T7"/>
                    </a:cxn>
                    <a:cxn ang="0">
                      <a:pos x="T8" y="T9"/>
                    </a:cxn>
                  </a:cxnLst>
                  <a:rect l="0" t="0" r="r" b="b"/>
                  <a:pathLst>
                    <a:path w="17" h="9">
                      <a:moveTo>
                        <a:pt x="0" y="9"/>
                      </a:moveTo>
                      <a:cubicBezTo>
                        <a:pt x="6" y="9"/>
                        <a:pt x="11" y="9"/>
                        <a:pt x="17" y="9"/>
                      </a:cubicBezTo>
                      <a:cubicBezTo>
                        <a:pt x="17" y="6"/>
                        <a:pt x="17" y="3"/>
                        <a:pt x="17" y="0"/>
                      </a:cubicBezTo>
                      <a:cubicBezTo>
                        <a:pt x="11" y="0"/>
                        <a:pt x="6" y="0"/>
                        <a:pt x="0" y="0"/>
                      </a:cubicBezTo>
                      <a:cubicBezTo>
                        <a:pt x="0" y="3"/>
                        <a:pt x="0"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7" name="Freeform 23"/>
                <p:cNvSpPr>
                  <a:spLocks/>
                </p:cNvSpPr>
                <p:nvPr/>
              </p:nvSpPr>
              <p:spPr bwMode="auto">
                <a:xfrm>
                  <a:off x="8915400" y="1466851"/>
                  <a:ext cx="79375" cy="42863"/>
                </a:xfrm>
                <a:custGeom>
                  <a:avLst/>
                  <a:gdLst>
                    <a:gd name="T0" fmla="*/ 0 w 17"/>
                    <a:gd name="T1" fmla="*/ 9 h 9"/>
                    <a:gd name="T2" fmla="*/ 17 w 17"/>
                    <a:gd name="T3" fmla="*/ 9 h 9"/>
                    <a:gd name="T4" fmla="*/ 17 w 17"/>
                    <a:gd name="T5" fmla="*/ 0 h 9"/>
                    <a:gd name="T6" fmla="*/ 0 w 17"/>
                    <a:gd name="T7" fmla="*/ 0 h 9"/>
                    <a:gd name="T8" fmla="*/ 0 w 17"/>
                    <a:gd name="T9" fmla="*/ 9 h 9"/>
                  </a:gdLst>
                  <a:ahLst/>
                  <a:cxnLst>
                    <a:cxn ang="0">
                      <a:pos x="T0" y="T1"/>
                    </a:cxn>
                    <a:cxn ang="0">
                      <a:pos x="T2" y="T3"/>
                    </a:cxn>
                    <a:cxn ang="0">
                      <a:pos x="T4" y="T5"/>
                    </a:cxn>
                    <a:cxn ang="0">
                      <a:pos x="T6" y="T7"/>
                    </a:cxn>
                    <a:cxn ang="0">
                      <a:pos x="T8" y="T9"/>
                    </a:cxn>
                  </a:cxnLst>
                  <a:rect l="0" t="0" r="r" b="b"/>
                  <a:pathLst>
                    <a:path w="17" h="9">
                      <a:moveTo>
                        <a:pt x="0" y="9"/>
                      </a:moveTo>
                      <a:cubicBezTo>
                        <a:pt x="6" y="9"/>
                        <a:pt x="11" y="9"/>
                        <a:pt x="17" y="9"/>
                      </a:cubicBezTo>
                      <a:cubicBezTo>
                        <a:pt x="17" y="6"/>
                        <a:pt x="17" y="3"/>
                        <a:pt x="17" y="0"/>
                      </a:cubicBezTo>
                      <a:cubicBezTo>
                        <a:pt x="11" y="0"/>
                        <a:pt x="6" y="0"/>
                        <a:pt x="0" y="0"/>
                      </a:cubicBezTo>
                      <a:cubicBezTo>
                        <a:pt x="0" y="3"/>
                        <a:pt x="0"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8" name="Freeform 24"/>
                <p:cNvSpPr>
                  <a:spLocks/>
                </p:cNvSpPr>
                <p:nvPr/>
              </p:nvSpPr>
              <p:spPr bwMode="auto">
                <a:xfrm>
                  <a:off x="8915400" y="1531938"/>
                  <a:ext cx="79375" cy="38100"/>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5"/>
                        <a:pt x="17" y="2"/>
                        <a:pt x="17" y="0"/>
                      </a:cubicBezTo>
                      <a:cubicBezTo>
                        <a:pt x="11" y="0"/>
                        <a:pt x="6" y="0"/>
                        <a:pt x="0" y="0"/>
                      </a:cubicBezTo>
                      <a:cubicBezTo>
                        <a:pt x="0" y="2"/>
                        <a:pt x="0" y="5"/>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sp>
            <p:nvSpPr>
              <p:cNvPr id="31" name="Freeform 25"/>
              <p:cNvSpPr>
                <a:spLocks noEditPoints="1"/>
              </p:cNvSpPr>
              <p:nvPr/>
            </p:nvSpPr>
            <p:spPr bwMode="auto">
              <a:xfrm>
                <a:off x="6734540" y="2125249"/>
                <a:ext cx="1600200" cy="1549933"/>
              </a:xfrm>
              <a:custGeom>
                <a:avLst/>
                <a:gdLst>
                  <a:gd name="T0" fmla="*/ 65 w 65"/>
                  <a:gd name="T1" fmla="*/ 8 h 63"/>
                  <a:gd name="T2" fmla="*/ 62 w 65"/>
                  <a:gd name="T3" fmla="*/ 6 h 63"/>
                  <a:gd name="T4" fmla="*/ 38 w 65"/>
                  <a:gd name="T5" fmla="*/ 6 h 63"/>
                  <a:gd name="T6" fmla="*/ 38 w 65"/>
                  <a:gd name="T7" fmla="*/ 0 h 63"/>
                  <a:gd name="T8" fmla="*/ 34 w 65"/>
                  <a:gd name="T9" fmla="*/ 0 h 63"/>
                  <a:gd name="T10" fmla="*/ 0 w 65"/>
                  <a:gd name="T11" fmla="*/ 6 h 63"/>
                  <a:gd name="T12" fmla="*/ 0 w 65"/>
                  <a:gd name="T13" fmla="*/ 57 h 63"/>
                  <a:gd name="T14" fmla="*/ 34 w 65"/>
                  <a:gd name="T15" fmla="*/ 63 h 63"/>
                  <a:gd name="T16" fmla="*/ 38 w 65"/>
                  <a:gd name="T17" fmla="*/ 63 h 63"/>
                  <a:gd name="T18" fmla="*/ 38 w 65"/>
                  <a:gd name="T19" fmla="*/ 57 h 63"/>
                  <a:gd name="T20" fmla="*/ 60 w 65"/>
                  <a:gd name="T21" fmla="*/ 57 h 63"/>
                  <a:gd name="T22" fmla="*/ 64 w 65"/>
                  <a:gd name="T23" fmla="*/ 56 h 63"/>
                  <a:gd name="T24" fmla="*/ 65 w 65"/>
                  <a:gd name="T25" fmla="*/ 52 h 63"/>
                  <a:gd name="T26" fmla="*/ 65 w 65"/>
                  <a:gd name="T27" fmla="*/ 8 h 63"/>
                  <a:gd name="T28" fmla="*/ 25 w 65"/>
                  <a:gd name="T29" fmla="*/ 41 h 63"/>
                  <a:gd name="T30" fmla="*/ 20 w 65"/>
                  <a:gd name="T31" fmla="*/ 41 h 63"/>
                  <a:gd name="T32" fmla="*/ 17 w 65"/>
                  <a:gd name="T33" fmla="*/ 27 h 63"/>
                  <a:gd name="T34" fmla="*/ 14 w 65"/>
                  <a:gd name="T35" fmla="*/ 41 h 63"/>
                  <a:gd name="T36" fmla="*/ 10 w 65"/>
                  <a:gd name="T37" fmla="*/ 40 h 63"/>
                  <a:gd name="T38" fmla="*/ 6 w 65"/>
                  <a:gd name="T39" fmla="*/ 21 h 63"/>
                  <a:gd name="T40" fmla="*/ 10 w 65"/>
                  <a:gd name="T41" fmla="*/ 21 h 63"/>
                  <a:gd name="T42" fmla="*/ 12 w 65"/>
                  <a:gd name="T43" fmla="*/ 35 h 63"/>
                  <a:gd name="T44" fmla="*/ 16 w 65"/>
                  <a:gd name="T45" fmla="*/ 21 h 63"/>
                  <a:gd name="T46" fmla="*/ 20 w 65"/>
                  <a:gd name="T47" fmla="*/ 20 h 63"/>
                  <a:gd name="T48" fmla="*/ 23 w 65"/>
                  <a:gd name="T49" fmla="*/ 35 h 63"/>
                  <a:gd name="T50" fmla="*/ 25 w 65"/>
                  <a:gd name="T51" fmla="*/ 20 h 63"/>
                  <a:gd name="T52" fmla="*/ 30 w 65"/>
                  <a:gd name="T53" fmla="*/ 20 h 63"/>
                  <a:gd name="T54" fmla="*/ 25 w 65"/>
                  <a:gd name="T55" fmla="*/ 41 h 63"/>
                  <a:gd name="T56" fmla="*/ 63 w 65"/>
                  <a:gd name="T57" fmla="*/ 55 h 63"/>
                  <a:gd name="T58" fmla="*/ 38 w 65"/>
                  <a:gd name="T59" fmla="*/ 55 h 63"/>
                  <a:gd name="T60" fmla="*/ 38 w 65"/>
                  <a:gd name="T61" fmla="*/ 49 h 63"/>
                  <a:gd name="T62" fmla="*/ 57 w 65"/>
                  <a:gd name="T63" fmla="*/ 49 h 63"/>
                  <a:gd name="T64" fmla="*/ 57 w 65"/>
                  <a:gd name="T65" fmla="*/ 46 h 63"/>
                  <a:gd name="T66" fmla="*/ 38 w 65"/>
                  <a:gd name="T67" fmla="*/ 46 h 63"/>
                  <a:gd name="T68" fmla="*/ 38 w 65"/>
                  <a:gd name="T69" fmla="*/ 42 h 63"/>
                  <a:gd name="T70" fmla="*/ 57 w 65"/>
                  <a:gd name="T71" fmla="*/ 42 h 63"/>
                  <a:gd name="T72" fmla="*/ 57 w 65"/>
                  <a:gd name="T73" fmla="*/ 39 h 63"/>
                  <a:gd name="T74" fmla="*/ 38 w 65"/>
                  <a:gd name="T75" fmla="*/ 39 h 63"/>
                  <a:gd name="T76" fmla="*/ 38 w 65"/>
                  <a:gd name="T77" fmla="*/ 36 h 63"/>
                  <a:gd name="T78" fmla="*/ 57 w 65"/>
                  <a:gd name="T79" fmla="*/ 36 h 63"/>
                  <a:gd name="T80" fmla="*/ 57 w 65"/>
                  <a:gd name="T81" fmla="*/ 33 h 63"/>
                  <a:gd name="T82" fmla="*/ 38 w 65"/>
                  <a:gd name="T83" fmla="*/ 33 h 63"/>
                  <a:gd name="T84" fmla="*/ 38 w 65"/>
                  <a:gd name="T85" fmla="*/ 29 h 63"/>
                  <a:gd name="T86" fmla="*/ 57 w 65"/>
                  <a:gd name="T87" fmla="*/ 29 h 63"/>
                  <a:gd name="T88" fmla="*/ 57 w 65"/>
                  <a:gd name="T89" fmla="*/ 26 h 63"/>
                  <a:gd name="T90" fmla="*/ 38 w 65"/>
                  <a:gd name="T91" fmla="*/ 26 h 63"/>
                  <a:gd name="T92" fmla="*/ 38 w 65"/>
                  <a:gd name="T93" fmla="*/ 22 h 63"/>
                  <a:gd name="T94" fmla="*/ 57 w 65"/>
                  <a:gd name="T95" fmla="*/ 22 h 63"/>
                  <a:gd name="T96" fmla="*/ 57 w 65"/>
                  <a:gd name="T97" fmla="*/ 19 h 63"/>
                  <a:gd name="T98" fmla="*/ 38 w 65"/>
                  <a:gd name="T99" fmla="*/ 19 h 63"/>
                  <a:gd name="T100" fmla="*/ 38 w 65"/>
                  <a:gd name="T101" fmla="*/ 16 h 63"/>
                  <a:gd name="T102" fmla="*/ 57 w 65"/>
                  <a:gd name="T103" fmla="*/ 16 h 63"/>
                  <a:gd name="T104" fmla="*/ 57 w 65"/>
                  <a:gd name="T105" fmla="*/ 13 h 63"/>
                  <a:gd name="T106" fmla="*/ 38 w 65"/>
                  <a:gd name="T107" fmla="*/ 13 h 63"/>
                  <a:gd name="T108" fmla="*/ 38 w 65"/>
                  <a:gd name="T109" fmla="*/ 8 h 63"/>
                  <a:gd name="T110" fmla="*/ 63 w 65"/>
                  <a:gd name="T111" fmla="*/ 8 h 63"/>
                  <a:gd name="T112" fmla="*/ 63 w 65"/>
                  <a:gd name="T113" fmla="*/ 5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63">
                    <a:moveTo>
                      <a:pt x="65" y="8"/>
                    </a:moveTo>
                    <a:cubicBezTo>
                      <a:pt x="65" y="7"/>
                      <a:pt x="64" y="5"/>
                      <a:pt x="62" y="6"/>
                    </a:cubicBezTo>
                    <a:cubicBezTo>
                      <a:pt x="54" y="5"/>
                      <a:pt x="46" y="6"/>
                      <a:pt x="38" y="6"/>
                    </a:cubicBezTo>
                    <a:cubicBezTo>
                      <a:pt x="38" y="4"/>
                      <a:pt x="38" y="2"/>
                      <a:pt x="38" y="0"/>
                    </a:cubicBezTo>
                    <a:cubicBezTo>
                      <a:pt x="34" y="0"/>
                      <a:pt x="34" y="0"/>
                      <a:pt x="34" y="0"/>
                    </a:cubicBezTo>
                    <a:cubicBezTo>
                      <a:pt x="23" y="2"/>
                      <a:pt x="12" y="4"/>
                      <a:pt x="0" y="6"/>
                    </a:cubicBezTo>
                    <a:cubicBezTo>
                      <a:pt x="0" y="23"/>
                      <a:pt x="0" y="40"/>
                      <a:pt x="0" y="57"/>
                    </a:cubicBezTo>
                    <a:cubicBezTo>
                      <a:pt x="12" y="59"/>
                      <a:pt x="23" y="61"/>
                      <a:pt x="34" y="63"/>
                    </a:cubicBezTo>
                    <a:cubicBezTo>
                      <a:pt x="38" y="63"/>
                      <a:pt x="38" y="63"/>
                      <a:pt x="38" y="63"/>
                    </a:cubicBezTo>
                    <a:cubicBezTo>
                      <a:pt x="38" y="61"/>
                      <a:pt x="38" y="59"/>
                      <a:pt x="38" y="57"/>
                    </a:cubicBezTo>
                    <a:cubicBezTo>
                      <a:pt x="46" y="57"/>
                      <a:pt x="53" y="57"/>
                      <a:pt x="60" y="57"/>
                    </a:cubicBezTo>
                    <a:cubicBezTo>
                      <a:pt x="62" y="57"/>
                      <a:pt x="63" y="57"/>
                      <a:pt x="64" y="56"/>
                    </a:cubicBezTo>
                    <a:cubicBezTo>
                      <a:pt x="65" y="55"/>
                      <a:pt x="65" y="53"/>
                      <a:pt x="65" y="52"/>
                    </a:cubicBezTo>
                    <a:cubicBezTo>
                      <a:pt x="65" y="37"/>
                      <a:pt x="65" y="23"/>
                      <a:pt x="65" y="8"/>
                    </a:cubicBezTo>
                    <a:close/>
                    <a:moveTo>
                      <a:pt x="25" y="41"/>
                    </a:moveTo>
                    <a:cubicBezTo>
                      <a:pt x="24" y="42"/>
                      <a:pt x="22" y="41"/>
                      <a:pt x="20" y="41"/>
                    </a:cubicBezTo>
                    <a:cubicBezTo>
                      <a:pt x="19" y="36"/>
                      <a:pt x="18" y="31"/>
                      <a:pt x="17" y="27"/>
                    </a:cubicBezTo>
                    <a:cubicBezTo>
                      <a:pt x="16" y="31"/>
                      <a:pt x="15" y="36"/>
                      <a:pt x="14" y="41"/>
                    </a:cubicBezTo>
                    <a:cubicBezTo>
                      <a:pt x="13" y="41"/>
                      <a:pt x="12" y="41"/>
                      <a:pt x="10" y="40"/>
                    </a:cubicBezTo>
                    <a:cubicBezTo>
                      <a:pt x="9" y="34"/>
                      <a:pt x="8" y="28"/>
                      <a:pt x="6" y="21"/>
                    </a:cubicBezTo>
                    <a:cubicBezTo>
                      <a:pt x="8" y="21"/>
                      <a:pt x="9" y="21"/>
                      <a:pt x="10" y="21"/>
                    </a:cubicBezTo>
                    <a:cubicBezTo>
                      <a:pt x="11" y="26"/>
                      <a:pt x="12" y="30"/>
                      <a:pt x="12" y="35"/>
                    </a:cubicBezTo>
                    <a:cubicBezTo>
                      <a:pt x="13" y="30"/>
                      <a:pt x="14" y="25"/>
                      <a:pt x="16" y="21"/>
                    </a:cubicBezTo>
                    <a:cubicBezTo>
                      <a:pt x="17" y="21"/>
                      <a:pt x="18" y="21"/>
                      <a:pt x="20" y="20"/>
                    </a:cubicBezTo>
                    <a:cubicBezTo>
                      <a:pt x="21" y="25"/>
                      <a:pt x="22" y="30"/>
                      <a:pt x="23" y="35"/>
                    </a:cubicBezTo>
                    <a:cubicBezTo>
                      <a:pt x="24" y="30"/>
                      <a:pt x="24" y="25"/>
                      <a:pt x="25" y="20"/>
                    </a:cubicBezTo>
                    <a:cubicBezTo>
                      <a:pt x="27" y="20"/>
                      <a:pt x="28" y="20"/>
                      <a:pt x="30" y="20"/>
                    </a:cubicBezTo>
                    <a:cubicBezTo>
                      <a:pt x="28" y="27"/>
                      <a:pt x="27" y="34"/>
                      <a:pt x="25" y="41"/>
                    </a:cubicBezTo>
                    <a:close/>
                    <a:moveTo>
                      <a:pt x="63" y="55"/>
                    </a:moveTo>
                    <a:cubicBezTo>
                      <a:pt x="55" y="55"/>
                      <a:pt x="46" y="55"/>
                      <a:pt x="38" y="55"/>
                    </a:cubicBezTo>
                    <a:cubicBezTo>
                      <a:pt x="38" y="53"/>
                      <a:pt x="38" y="51"/>
                      <a:pt x="38" y="49"/>
                    </a:cubicBezTo>
                    <a:cubicBezTo>
                      <a:pt x="45" y="49"/>
                      <a:pt x="51" y="49"/>
                      <a:pt x="57" y="49"/>
                    </a:cubicBezTo>
                    <a:cubicBezTo>
                      <a:pt x="57" y="48"/>
                      <a:pt x="57" y="47"/>
                      <a:pt x="57" y="46"/>
                    </a:cubicBezTo>
                    <a:cubicBezTo>
                      <a:pt x="51" y="46"/>
                      <a:pt x="45" y="46"/>
                      <a:pt x="38" y="46"/>
                    </a:cubicBezTo>
                    <a:cubicBezTo>
                      <a:pt x="38" y="45"/>
                      <a:pt x="38" y="43"/>
                      <a:pt x="38" y="42"/>
                    </a:cubicBezTo>
                    <a:cubicBezTo>
                      <a:pt x="45" y="42"/>
                      <a:pt x="51" y="42"/>
                      <a:pt x="57" y="42"/>
                    </a:cubicBezTo>
                    <a:cubicBezTo>
                      <a:pt x="57" y="41"/>
                      <a:pt x="57" y="40"/>
                      <a:pt x="57" y="39"/>
                    </a:cubicBezTo>
                    <a:cubicBezTo>
                      <a:pt x="51" y="39"/>
                      <a:pt x="45" y="39"/>
                      <a:pt x="38" y="39"/>
                    </a:cubicBezTo>
                    <a:cubicBezTo>
                      <a:pt x="38" y="38"/>
                      <a:pt x="38" y="37"/>
                      <a:pt x="38" y="36"/>
                    </a:cubicBezTo>
                    <a:cubicBezTo>
                      <a:pt x="45" y="36"/>
                      <a:pt x="51" y="36"/>
                      <a:pt x="57" y="36"/>
                    </a:cubicBezTo>
                    <a:cubicBezTo>
                      <a:pt x="57" y="35"/>
                      <a:pt x="57" y="34"/>
                      <a:pt x="57" y="33"/>
                    </a:cubicBezTo>
                    <a:cubicBezTo>
                      <a:pt x="51" y="33"/>
                      <a:pt x="45" y="33"/>
                      <a:pt x="38" y="33"/>
                    </a:cubicBezTo>
                    <a:cubicBezTo>
                      <a:pt x="38" y="31"/>
                      <a:pt x="38" y="30"/>
                      <a:pt x="38" y="29"/>
                    </a:cubicBezTo>
                    <a:cubicBezTo>
                      <a:pt x="45" y="29"/>
                      <a:pt x="51" y="29"/>
                      <a:pt x="57" y="29"/>
                    </a:cubicBezTo>
                    <a:cubicBezTo>
                      <a:pt x="57" y="28"/>
                      <a:pt x="57" y="27"/>
                      <a:pt x="57" y="26"/>
                    </a:cubicBezTo>
                    <a:cubicBezTo>
                      <a:pt x="51" y="26"/>
                      <a:pt x="45" y="26"/>
                      <a:pt x="38" y="26"/>
                    </a:cubicBezTo>
                    <a:cubicBezTo>
                      <a:pt x="38" y="25"/>
                      <a:pt x="38" y="24"/>
                      <a:pt x="38" y="22"/>
                    </a:cubicBezTo>
                    <a:cubicBezTo>
                      <a:pt x="45" y="22"/>
                      <a:pt x="51" y="22"/>
                      <a:pt x="57" y="22"/>
                    </a:cubicBezTo>
                    <a:cubicBezTo>
                      <a:pt x="57" y="21"/>
                      <a:pt x="57" y="20"/>
                      <a:pt x="57" y="19"/>
                    </a:cubicBezTo>
                    <a:cubicBezTo>
                      <a:pt x="51" y="19"/>
                      <a:pt x="45" y="19"/>
                      <a:pt x="38" y="19"/>
                    </a:cubicBezTo>
                    <a:cubicBezTo>
                      <a:pt x="38" y="18"/>
                      <a:pt x="38" y="17"/>
                      <a:pt x="38" y="16"/>
                    </a:cubicBezTo>
                    <a:cubicBezTo>
                      <a:pt x="45" y="16"/>
                      <a:pt x="51" y="16"/>
                      <a:pt x="57" y="16"/>
                    </a:cubicBezTo>
                    <a:cubicBezTo>
                      <a:pt x="57" y="15"/>
                      <a:pt x="57" y="14"/>
                      <a:pt x="57" y="13"/>
                    </a:cubicBezTo>
                    <a:cubicBezTo>
                      <a:pt x="51" y="13"/>
                      <a:pt x="45" y="13"/>
                      <a:pt x="38" y="13"/>
                    </a:cubicBezTo>
                    <a:cubicBezTo>
                      <a:pt x="38" y="11"/>
                      <a:pt x="38" y="9"/>
                      <a:pt x="38" y="8"/>
                    </a:cubicBezTo>
                    <a:cubicBezTo>
                      <a:pt x="46" y="8"/>
                      <a:pt x="55" y="8"/>
                      <a:pt x="63" y="8"/>
                    </a:cubicBezTo>
                    <a:cubicBezTo>
                      <a:pt x="63" y="23"/>
                      <a:pt x="63" y="39"/>
                      <a:pt x="63" y="55"/>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sp>
        <p:nvSpPr>
          <p:cNvPr id="39" name="TextBox 38"/>
          <p:cNvSpPr txBox="1"/>
          <p:nvPr/>
        </p:nvSpPr>
        <p:spPr>
          <a:xfrm>
            <a:off x="448056" y="1344168"/>
            <a:ext cx="4855464" cy="1692771"/>
          </a:xfrm>
          <a:prstGeom prst="rect">
            <a:avLst/>
          </a:prstGeom>
          <a:noFill/>
        </p:spPr>
        <p:txBody>
          <a:bodyPr wrap="square" lIns="0" tIns="0" rIns="0" bIns="0" rtlCol="0">
            <a:spAutoFit/>
          </a:bodyPr>
          <a:lstStyle/>
          <a:p>
            <a:r>
              <a:rPr lang="en-US" sz="1100" dirty="0" err="1">
                <a:solidFill>
                  <a:srgbClr val="000000"/>
                </a:solidFill>
                <a:highlight>
                  <a:srgbClr val="FFFFFF"/>
                </a:highlight>
                <a:latin typeface="Consolas" panose="020B0609020204030204" pitchFamily="49" charset="0"/>
              </a:rPr>
              <a:t>Excel.run</a:t>
            </a:r>
            <a:r>
              <a:rPr lang="en-US" sz="1100" dirty="0">
                <a:solidFill>
                  <a:srgbClr val="000000"/>
                </a:solidFill>
                <a:highlight>
                  <a:srgbClr val="FFFFFF"/>
                </a:highlight>
                <a:latin typeface="Consolas" panose="020B0609020204030204" pitchFamily="49" charset="0"/>
              </a:rPr>
              <a:t>(</a:t>
            </a:r>
            <a:r>
              <a:rPr lang="en-US" sz="1100" dirty="0">
                <a:solidFill>
                  <a:srgbClr val="0000FF"/>
                </a:solidFill>
                <a:highlight>
                  <a:srgbClr val="FFFFFF"/>
                </a:highlight>
                <a:latin typeface="Consolas" panose="020B0609020204030204" pitchFamily="49" charset="0"/>
              </a:rPr>
              <a:t>function</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ctx</a:t>
            </a:r>
            <a:r>
              <a:rPr lang="en-US" sz="1100" dirty="0">
                <a:solidFill>
                  <a:srgbClr val="000000"/>
                </a:solidFill>
                <a:highlight>
                  <a:srgbClr val="FFFFFF"/>
                </a:highlight>
                <a:latin typeface="Consolas" panose="020B0609020204030204" pitchFamily="49" charset="0"/>
              </a:rPr>
              <a:t>) {</a:t>
            </a:r>
          </a:p>
          <a:p>
            <a:r>
              <a:rPr lang="en-US" sz="1100" dirty="0" smtClean="0">
                <a:solidFill>
                  <a:srgbClr val="008000"/>
                </a:solidFill>
                <a:highlight>
                  <a:srgbClr val="FFFFFF"/>
                </a:highlight>
                <a:latin typeface="Consolas" panose="020B0609020204030204" pitchFamily="49" charset="0"/>
              </a:rPr>
              <a:t>    // </a:t>
            </a:r>
            <a:r>
              <a:rPr lang="en-US" sz="1100" dirty="0">
                <a:solidFill>
                  <a:srgbClr val="008000"/>
                </a:solidFill>
                <a:highlight>
                  <a:srgbClr val="FFFFFF"/>
                </a:highlight>
                <a:latin typeface="Consolas" panose="020B0609020204030204" pitchFamily="49" charset="0"/>
              </a:rPr>
              <a:t>Create a proxy object for the active worksheet</a:t>
            </a:r>
            <a:endParaRPr lang="en-US" sz="1100" dirty="0">
              <a:solidFill>
                <a:srgbClr val="000000"/>
              </a:solidFill>
              <a:highlight>
                <a:srgbClr val="FFFFFF"/>
              </a:highlight>
              <a:latin typeface="Consolas" panose="020B0609020204030204" pitchFamily="49" charset="0"/>
            </a:endParaRPr>
          </a:p>
          <a:p>
            <a:r>
              <a:rPr lang="en-US" sz="1100" dirty="0" smtClean="0">
                <a:solidFill>
                  <a:srgbClr val="008000"/>
                </a:solidFill>
                <a:highlight>
                  <a:srgbClr val="FFFFFF"/>
                </a:highlight>
                <a:latin typeface="Consolas" panose="020B0609020204030204" pitchFamily="49" charset="0"/>
              </a:rPr>
              <a:t>    </a:t>
            </a:r>
            <a:r>
              <a:rPr lang="en-US" sz="1100" dirty="0" err="1" smtClean="0">
                <a:solidFill>
                  <a:srgbClr val="0000FF"/>
                </a:solidFill>
                <a:highlight>
                  <a:srgbClr val="FFFFFF"/>
                </a:highlight>
                <a:latin typeface="Consolas" panose="020B0609020204030204" pitchFamily="49" charset="0"/>
              </a:rPr>
              <a:t>var</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sheet = </a:t>
            </a:r>
            <a:r>
              <a:rPr lang="en-US" sz="1100" dirty="0" err="1">
                <a:solidFill>
                  <a:srgbClr val="000000"/>
                </a:solidFill>
                <a:highlight>
                  <a:srgbClr val="FFFFFF"/>
                </a:highlight>
                <a:latin typeface="Consolas" panose="020B0609020204030204" pitchFamily="49" charset="0"/>
              </a:rPr>
              <a:t>ctx.workbook.worksheets.getActiveWorksheet</a:t>
            </a:r>
            <a:r>
              <a:rPr lang="en-US" sz="1100" dirty="0" smtClean="0">
                <a:solidFill>
                  <a:srgbClr val="000000"/>
                </a:solidFill>
                <a:highlight>
                  <a:srgbClr val="FFFFFF"/>
                </a:highlight>
                <a:latin typeface="Consolas" panose="020B0609020204030204" pitchFamily="49" charset="0"/>
              </a:rPr>
              <a:t>();</a:t>
            </a:r>
          </a:p>
          <a:p>
            <a:r>
              <a:rPr lang="en-US" sz="1100" dirty="0" smtClean="0">
                <a:solidFill>
                  <a:srgbClr val="000000"/>
                </a:solidFill>
                <a:highlight>
                  <a:srgbClr val="FFFFFF"/>
                </a:highlight>
                <a:latin typeface="Consolas" panose="020B0609020204030204" pitchFamily="49" charset="0"/>
              </a:rPr>
              <a:t>    </a:t>
            </a:r>
            <a:r>
              <a:rPr lang="en-US" sz="1100" dirty="0" err="1" smtClean="0">
                <a:solidFill>
                  <a:srgbClr val="000000"/>
                </a:solidFill>
                <a:highlight>
                  <a:srgbClr val="FFFFFF"/>
                </a:highlight>
                <a:latin typeface="Consolas" panose="020B0609020204030204" pitchFamily="49" charset="0"/>
              </a:rPr>
              <a:t>sheet.getRange</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"A1"</a:t>
            </a:r>
            <a:r>
              <a:rPr lang="en-US" sz="1100" dirty="0">
                <a:solidFill>
                  <a:srgbClr val="000000"/>
                </a:solidFill>
                <a:highlight>
                  <a:srgbClr val="FFFFFF"/>
                </a:highlight>
                <a:latin typeface="Consolas" panose="020B0609020204030204" pitchFamily="49" charset="0"/>
              </a:rPr>
              <a:t>).values = </a:t>
            </a:r>
            <a:r>
              <a:rPr lang="en-US" sz="1100" dirty="0">
                <a:solidFill>
                  <a:srgbClr val="A31515"/>
                </a:solidFill>
                <a:highlight>
                  <a:srgbClr val="FFFFFF"/>
                </a:highlight>
                <a:latin typeface="Consolas" panose="020B0609020204030204" pitchFamily="49" charset="0"/>
              </a:rPr>
              <a:t>"Quarterly Sales Report"</a:t>
            </a:r>
            <a:r>
              <a:rPr lang="en-US" sz="1100" dirty="0">
                <a:solidFill>
                  <a:srgbClr val="000000"/>
                </a:solidFill>
                <a:highlight>
                  <a:srgbClr val="FFFFFF"/>
                </a:highlight>
                <a:latin typeface="Consolas" panose="020B0609020204030204" pitchFamily="49" charset="0"/>
              </a:rPr>
              <a:t>;</a:t>
            </a:r>
          </a:p>
          <a:p>
            <a:r>
              <a:rPr lang="en-US" sz="1100" dirty="0" smtClean="0">
                <a:solidFill>
                  <a:srgbClr val="000000"/>
                </a:solidFill>
                <a:highlight>
                  <a:srgbClr val="FFFFFF"/>
                </a:highlight>
                <a:latin typeface="Consolas" panose="020B0609020204030204" pitchFamily="49" charset="0"/>
              </a:rPr>
              <a:t>    </a:t>
            </a:r>
            <a:r>
              <a:rPr lang="en-US" sz="1100" dirty="0" err="1" smtClean="0">
                <a:solidFill>
                  <a:srgbClr val="000000"/>
                </a:solidFill>
                <a:highlight>
                  <a:srgbClr val="FFFFFF"/>
                </a:highlight>
                <a:latin typeface="Consolas" panose="020B0609020204030204" pitchFamily="49" charset="0"/>
              </a:rPr>
              <a:t>sheet.getRange</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"A1"</a:t>
            </a:r>
            <a:r>
              <a:rPr lang="en-US" sz="1100" dirty="0">
                <a:solidFill>
                  <a:srgbClr val="000000"/>
                </a:solidFill>
                <a:highlight>
                  <a:srgbClr val="FFFFFF"/>
                </a:highlight>
                <a:latin typeface="Consolas" panose="020B0609020204030204" pitchFamily="49" charset="0"/>
              </a:rPr>
              <a:t>).format.font.name = </a:t>
            </a:r>
            <a:r>
              <a:rPr lang="en-US" sz="1100" dirty="0">
                <a:solidFill>
                  <a:srgbClr val="A31515"/>
                </a:solidFill>
                <a:highlight>
                  <a:srgbClr val="FFFFFF"/>
                </a:highlight>
                <a:latin typeface="Consolas" panose="020B0609020204030204" pitchFamily="49" charset="0"/>
              </a:rPr>
              <a:t>"Century"</a:t>
            </a:r>
            <a:r>
              <a:rPr lang="en-US" sz="1100" dirty="0">
                <a:solidFill>
                  <a:srgbClr val="000000"/>
                </a:solidFill>
                <a:highlight>
                  <a:srgbClr val="FFFFFF"/>
                </a:highlight>
                <a:latin typeface="Consolas" panose="020B0609020204030204" pitchFamily="49" charset="0"/>
              </a:rPr>
              <a:t>;</a:t>
            </a:r>
          </a:p>
          <a:p>
            <a:r>
              <a:rPr lang="en-US" sz="1100" dirty="0" smtClean="0">
                <a:solidFill>
                  <a:srgbClr val="000000"/>
                </a:solidFill>
                <a:highlight>
                  <a:srgbClr val="FFFFFF"/>
                </a:highlight>
                <a:latin typeface="Consolas" panose="020B0609020204030204" pitchFamily="49" charset="0"/>
              </a:rPr>
              <a:t>    </a:t>
            </a:r>
            <a:r>
              <a:rPr lang="en-US" sz="1100" dirty="0" err="1" smtClean="0">
                <a:solidFill>
                  <a:srgbClr val="000000"/>
                </a:solidFill>
                <a:highlight>
                  <a:srgbClr val="FFFFFF"/>
                </a:highlight>
                <a:latin typeface="Consolas" panose="020B0609020204030204" pitchFamily="49" charset="0"/>
              </a:rPr>
              <a:t>sheet.getRange</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"A1"</a:t>
            </a:r>
            <a:r>
              <a:rPr lang="en-US" sz="1100" dirty="0">
                <a:solidFill>
                  <a:srgbClr val="000000"/>
                </a:solidFill>
                <a:highlight>
                  <a:srgbClr val="FFFFFF"/>
                </a:highlight>
                <a:latin typeface="Consolas" panose="020B0609020204030204" pitchFamily="49" charset="0"/>
              </a:rPr>
              <a:t>).</a:t>
            </a:r>
            <a:r>
              <a:rPr lang="en-US" sz="1100" dirty="0" err="1">
                <a:solidFill>
                  <a:srgbClr val="000000"/>
                </a:solidFill>
                <a:highlight>
                  <a:srgbClr val="FFFFFF"/>
                </a:highlight>
                <a:latin typeface="Consolas" panose="020B0609020204030204" pitchFamily="49" charset="0"/>
              </a:rPr>
              <a:t>format.font.size</a:t>
            </a:r>
            <a:r>
              <a:rPr lang="en-US" sz="1100" dirty="0">
                <a:solidFill>
                  <a:srgbClr val="000000"/>
                </a:solidFill>
                <a:highlight>
                  <a:srgbClr val="FFFFFF"/>
                </a:highlight>
                <a:latin typeface="Consolas" panose="020B0609020204030204" pitchFamily="49" charset="0"/>
              </a:rPr>
              <a:t> = 26;</a:t>
            </a:r>
          </a:p>
          <a:p>
            <a:r>
              <a:rPr lang="en-US" sz="1100" dirty="0" smtClean="0">
                <a:solidFill>
                  <a:srgbClr val="0000FF"/>
                </a:solidFill>
                <a:highlight>
                  <a:srgbClr val="FFFFFF"/>
                </a:highlight>
                <a:latin typeface="Consolas" panose="020B0609020204030204" pitchFamily="49" charset="0"/>
              </a:rPr>
              <a:t>    </a:t>
            </a:r>
            <a:r>
              <a:rPr lang="en-US" sz="1100" dirty="0" err="1" smtClean="0">
                <a:solidFill>
                  <a:srgbClr val="0000FF"/>
                </a:solidFill>
                <a:highlight>
                  <a:srgbClr val="FFFFFF"/>
                </a:highlight>
                <a:latin typeface="Consolas" panose="020B0609020204030204" pitchFamily="49" charset="0"/>
              </a:rPr>
              <a:t>var</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range = </a:t>
            </a:r>
            <a:r>
              <a:rPr lang="en-US" sz="1100" dirty="0" err="1">
                <a:solidFill>
                  <a:srgbClr val="000000"/>
                </a:solidFill>
                <a:highlight>
                  <a:srgbClr val="FFFFFF"/>
                </a:highlight>
                <a:latin typeface="Consolas" panose="020B0609020204030204" pitchFamily="49" charset="0"/>
              </a:rPr>
              <a:t>sheet.getRange</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"A2:E8"</a:t>
            </a:r>
            <a:r>
              <a:rPr lang="en-US" sz="1100" dirty="0">
                <a:solidFill>
                  <a:srgbClr val="000000"/>
                </a:solidFill>
                <a:highlight>
                  <a:srgbClr val="FFFFFF"/>
                </a:highlight>
                <a:latin typeface="Consolas" panose="020B0609020204030204" pitchFamily="49" charset="0"/>
              </a:rPr>
              <a:t>);</a:t>
            </a:r>
          </a:p>
          <a:p>
            <a:r>
              <a:rPr lang="en-US" sz="1100" dirty="0" smtClean="0">
                <a:solidFill>
                  <a:srgbClr val="000000"/>
                </a:solidFill>
                <a:highlight>
                  <a:srgbClr val="FFFFFF"/>
                </a:highlight>
                <a:latin typeface="Consolas" panose="020B0609020204030204" pitchFamily="49" charset="0"/>
              </a:rPr>
              <a:t>    </a:t>
            </a:r>
            <a:r>
              <a:rPr lang="en-US" sz="1100" dirty="0" err="1" smtClean="0">
                <a:solidFill>
                  <a:srgbClr val="000000"/>
                </a:solidFill>
                <a:highlight>
                  <a:srgbClr val="FFFFFF"/>
                </a:highlight>
                <a:latin typeface="Consolas" panose="020B0609020204030204" pitchFamily="49" charset="0"/>
              </a:rPr>
              <a:t>range.values</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 values;</a:t>
            </a:r>
          </a:p>
          <a:p>
            <a:r>
              <a:rPr lang="en-US" sz="1100" dirty="0" smtClean="0">
                <a:solidFill>
                  <a:srgbClr val="000000"/>
                </a:solidFill>
                <a:highlight>
                  <a:srgbClr val="FFFFFF"/>
                </a:highlight>
                <a:latin typeface="Consolas" panose="020B0609020204030204" pitchFamily="49" charset="0"/>
              </a:rPr>
              <a:t>    </a:t>
            </a:r>
            <a:r>
              <a:rPr lang="en-US" sz="1100" dirty="0" err="1" smtClean="0">
                <a:solidFill>
                  <a:srgbClr val="000000"/>
                </a:solidFill>
                <a:highlight>
                  <a:srgbClr val="FFFFFF"/>
                </a:highlight>
                <a:latin typeface="Consolas" panose="020B0609020204030204" pitchFamily="49" charset="0"/>
              </a:rPr>
              <a:t>sheet.getRange</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"A2:E2"</a:t>
            </a:r>
            <a:r>
              <a:rPr lang="en-US" sz="1100" dirty="0">
                <a:solidFill>
                  <a:srgbClr val="000000"/>
                </a:solidFill>
                <a:highlight>
                  <a:srgbClr val="FFFFFF"/>
                </a:highlight>
                <a:latin typeface="Consolas" panose="020B0609020204030204" pitchFamily="49" charset="0"/>
              </a:rPr>
              <a:t>).</a:t>
            </a:r>
            <a:r>
              <a:rPr lang="en-US" sz="1100" dirty="0" err="1">
                <a:solidFill>
                  <a:srgbClr val="000000"/>
                </a:solidFill>
                <a:highlight>
                  <a:srgbClr val="FFFFFF"/>
                </a:highlight>
                <a:latin typeface="Consolas" panose="020B0609020204030204" pitchFamily="49" charset="0"/>
              </a:rPr>
              <a:t>format.font.bold</a:t>
            </a:r>
            <a:r>
              <a:rPr lang="en-US" sz="1100" dirty="0">
                <a:solidFill>
                  <a:srgbClr val="000000"/>
                </a:solidFill>
                <a:highlight>
                  <a:srgbClr val="FFFFFF"/>
                </a:highlight>
                <a:latin typeface="Consolas" panose="020B0609020204030204" pitchFamily="49" charset="0"/>
              </a:rPr>
              <a:t> = </a:t>
            </a:r>
            <a:r>
              <a:rPr lang="en-US" sz="1100" dirty="0">
                <a:solidFill>
                  <a:srgbClr val="0000FF"/>
                </a:solidFill>
                <a:highlight>
                  <a:srgbClr val="FFFFFF"/>
                </a:highlight>
                <a:latin typeface="Consolas" panose="020B0609020204030204" pitchFamily="49" charset="0"/>
              </a:rPr>
              <a:t>true</a:t>
            </a:r>
            <a:r>
              <a:rPr lang="en-US" sz="1100" dirty="0">
                <a:solidFill>
                  <a:srgbClr val="000000"/>
                </a:solidFill>
                <a:highlight>
                  <a:srgbClr val="FFFFFF"/>
                </a:highlight>
                <a:latin typeface="Consolas" panose="020B0609020204030204" pitchFamily="49" charset="0"/>
              </a:rPr>
              <a:t>;</a:t>
            </a:r>
          </a:p>
          <a:p>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350275566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p:cNvSpPr txBox="1"/>
          <p:nvPr/>
        </p:nvSpPr>
        <p:spPr>
          <a:xfrm>
            <a:off x="448056" y="1344168"/>
            <a:ext cx="4855464" cy="1862048"/>
          </a:xfrm>
          <a:prstGeom prst="rect">
            <a:avLst/>
          </a:prstGeom>
          <a:noFill/>
        </p:spPr>
        <p:txBody>
          <a:bodyPr wrap="square" lIns="0" tIns="0" rIns="0" bIns="0" rtlCol="0">
            <a:spAutoFit/>
          </a:bodyPr>
          <a:lstStyle/>
          <a:p>
            <a:r>
              <a:rPr lang="en-US" sz="1100" dirty="0" err="1">
                <a:solidFill>
                  <a:srgbClr val="000000"/>
                </a:solidFill>
                <a:highlight>
                  <a:srgbClr val="FFFFFF"/>
                </a:highlight>
                <a:latin typeface="Consolas" panose="020B0609020204030204" pitchFamily="49" charset="0"/>
              </a:rPr>
              <a:t>Excel.run</a:t>
            </a:r>
            <a:r>
              <a:rPr lang="en-US" sz="1100" dirty="0">
                <a:solidFill>
                  <a:srgbClr val="000000"/>
                </a:solidFill>
                <a:highlight>
                  <a:srgbClr val="FFFFFF"/>
                </a:highlight>
                <a:latin typeface="Consolas" panose="020B0609020204030204" pitchFamily="49" charset="0"/>
              </a:rPr>
              <a:t>(</a:t>
            </a:r>
            <a:r>
              <a:rPr lang="en-US" sz="1100" dirty="0">
                <a:solidFill>
                  <a:srgbClr val="0000FF"/>
                </a:solidFill>
                <a:highlight>
                  <a:srgbClr val="FFFFFF"/>
                </a:highlight>
                <a:latin typeface="Consolas" panose="020B0609020204030204" pitchFamily="49" charset="0"/>
              </a:rPr>
              <a:t>function</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ctx</a:t>
            </a:r>
            <a:r>
              <a:rPr lang="en-US" sz="1100" dirty="0">
                <a:solidFill>
                  <a:srgbClr val="000000"/>
                </a:solidFill>
                <a:highlight>
                  <a:srgbClr val="FFFFFF"/>
                </a:highlight>
                <a:latin typeface="Consolas" panose="020B0609020204030204" pitchFamily="49" charset="0"/>
              </a:rPr>
              <a:t>) {</a:t>
            </a:r>
          </a:p>
          <a:p>
            <a:r>
              <a:rPr lang="en-US" sz="1100" dirty="0" smtClean="0">
                <a:solidFill>
                  <a:srgbClr val="008000"/>
                </a:solidFill>
                <a:highlight>
                  <a:srgbClr val="FFFFFF"/>
                </a:highlight>
                <a:latin typeface="Consolas" panose="020B0609020204030204" pitchFamily="49" charset="0"/>
              </a:rPr>
              <a:t>    // </a:t>
            </a:r>
            <a:r>
              <a:rPr lang="en-US" sz="1100" dirty="0">
                <a:solidFill>
                  <a:srgbClr val="008000"/>
                </a:solidFill>
                <a:highlight>
                  <a:srgbClr val="FFFFFF"/>
                </a:highlight>
                <a:latin typeface="Consolas" panose="020B0609020204030204" pitchFamily="49" charset="0"/>
              </a:rPr>
              <a:t>Create a proxy object for the active worksheet</a:t>
            </a:r>
            <a:endParaRPr lang="en-US" sz="1100" dirty="0">
              <a:solidFill>
                <a:srgbClr val="000000"/>
              </a:solidFill>
              <a:highlight>
                <a:srgbClr val="FFFFFF"/>
              </a:highlight>
              <a:latin typeface="Consolas" panose="020B0609020204030204" pitchFamily="49" charset="0"/>
            </a:endParaRPr>
          </a:p>
          <a:p>
            <a:r>
              <a:rPr lang="en-US" sz="1100" dirty="0" smtClean="0">
                <a:solidFill>
                  <a:srgbClr val="008000"/>
                </a:solidFill>
                <a:highlight>
                  <a:srgbClr val="FFFFFF"/>
                </a:highlight>
                <a:latin typeface="Consolas" panose="020B0609020204030204" pitchFamily="49" charset="0"/>
              </a:rPr>
              <a:t>    </a:t>
            </a:r>
            <a:r>
              <a:rPr lang="en-US" sz="1100" dirty="0" err="1" smtClean="0">
                <a:solidFill>
                  <a:srgbClr val="0000FF"/>
                </a:solidFill>
                <a:highlight>
                  <a:srgbClr val="FFFFFF"/>
                </a:highlight>
                <a:latin typeface="Consolas" panose="020B0609020204030204" pitchFamily="49" charset="0"/>
              </a:rPr>
              <a:t>var</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sheet = </a:t>
            </a:r>
            <a:r>
              <a:rPr lang="en-US" sz="1100" dirty="0" err="1">
                <a:solidFill>
                  <a:srgbClr val="000000"/>
                </a:solidFill>
                <a:highlight>
                  <a:srgbClr val="FFFFFF"/>
                </a:highlight>
                <a:latin typeface="Consolas" panose="020B0609020204030204" pitchFamily="49" charset="0"/>
              </a:rPr>
              <a:t>ctx.workbook.worksheets.getActiveWorksheet</a:t>
            </a:r>
            <a:r>
              <a:rPr lang="en-US" sz="1100" dirty="0" smtClean="0">
                <a:solidFill>
                  <a:srgbClr val="000000"/>
                </a:solidFill>
                <a:highlight>
                  <a:srgbClr val="FFFFFF"/>
                </a:highlight>
                <a:latin typeface="Consolas" panose="020B0609020204030204" pitchFamily="49" charset="0"/>
              </a:rPr>
              <a:t>();</a:t>
            </a:r>
          </a:p>
          <a:p>
            <a:r>
              <a:rPr lang="en-US" sz="1100" dirty="0" smtClean="0">
                <a:solidFill>
                  <a:srgbClr val="000000"/>
                </a:solidFill>
                <a:highlight>
                  <a:srgbClr val="FFFFFF"/>
                </a:highlight>
                <a:latin typeface="Consolas" panose="020B0609020204030204" pitchFamily="49" charset="0"/>
              </a:rPr>
              <a:t>    </a:t>
            </a:r>
            <a:r>
              <a:rPr lang="en-US" sz="1100" dirty="0" err="1" smtClean="0">
                <a:solidFill>
                  <a:srgbClr val="000000"/>
                </a:solidFill>
                <a:highlight>
                  <a:srgbClr val="FFFFFF"/>
                </a:highlight>
                <a:latin typeface="Consolas" panose="020B0609020204030204" pitchFamily="49" charset="0"/>
              </a:rPr>
              <a:t>sheet.getRange</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"A1"</a:t>
            </a:r>
            <a:r>
              <a:rPr lang="en-US" sz="1100" dirty="0">
                <a:solidFill>
                  <a:srgbClr val="000000"/>
                </a:solidFill>
                <a:highlight>
                  <a:srgbClr val="FFFFFF"/>
                </a:highlight>
                <a:latin typeface="Consolas" panose="020B0609020204030204" pitchFamily="49" charset="0"/>
              </a:rPr>
              <a:t>).values = </a:t>
            </a:r>
            <a:r>
              <a:rPr lang="en-US" sz="1100" dirty="0">
                <a:solidFill>
                  <a:srgbClr val="A31515"/>
                </a:solidFill>
                <a:highlight>
                  <a:srgbClr val="FFFFFF"/>
                </a:highlight>
                <a:latin typeface="Consolas" panose="020B0609020204030204" pitchFamily="49" charset="0"/>
              </a:rPr>
              <a:t>"Quarterly Sales Report"</a:t>
            </a:r>
            <a:r>
              <a:rPr lang="en-US" sz="1100" dirty="0">
                <a:solidFill>
                  <a:srgbClr val="000000"/>
                </a:solidFill>
                <a:highlight>
                  <a:srgbClr val="FFFFFF"/>
                </a:highlight>
                <a:latin typeface="Consolas" panose="020B0609020204030204" pitchFamily="49" charset="0"/>
              </a:rPr>
              <a:t>;</a:t>
            </a:r>
          </a:p>
          <a:p>
            <a:r>
              <a:rPr lang="en-US" sz="1100" dirty="0" smtClean="0">
                <a:solidFill>
                  <a:srgbClr val="000000"/>
                </a:solidFill>
                <a:highlight>
                  <a:srgbClr val="FFFFFF"/>
                </a:highlight>
                <a:latin typeface="Consolas" panose="020B0609020204030204" pitchFamily="49" charset="0"/>
              </a:rPr>
              <a:t>    </a:t>
            </a:r>
            <a:r>
              <a:rPr lang="en-US" sz="1100" dirty="0" err="1" smtClean="0">
                <a:solidFill>
                  <a:srgbClr val="000000"/>
                </a:solidFill>
                <a:highlight>
                  <a:srgbClr val="FFFFFF"/>
                </a:highlight>
                <a:latin typeface="Consolas" panose="020B0609020204030204" pitchFamily="49" charset="0"/>
              </a:rPr>
              <a:t>sheet.getRange</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"A1"</a:t>
            </a:r>
            <a:r>
              <a:rPr lang="en-US" sz="1100" dirty="0">
                <a:solidFill>
                  <a:srgbClr val="000000"/>
                </a:solidFill>
                <a:highlight>
                  <a:srgbClr val="FFFFFF"/>
                </a:highlight>
                <a:latin typeface="Consolas" panose="020B0609020204030204" pitchFamily="49" charset="0"/>
              </a:rPr>
              <a:t>).format.font.name = </a:t>
            </a:r>
            <a:r>
              <a:rPr lang="en-US" sz="1100" dirty="0">
                <a:solidFill>
                  <a:srgbClr val="A31515"/>
                </a:solidFill>
                <a:highlight>
                  <a:srgbClr val="FFFFFF"/>
                </a:highlight>
                <a:latin typeface="Consolas" panose="020B0609020204030204" pitchFamily="49" charset="0"/>
              </a:rPr>
              <a:t>"Century"</a:t>
            </a:r>
            <a:r>
              <a:rPr lang="en-US" sz="1100" dirty="0">
                <a:solidFill>
                  <a:srgbClr val="000000"/>
                </a:solidFill>
                <a:highlight>
                  <a:srgbClr val="FFFFFF"/>
                </a:highlight>
                <a:latin typeface="Consolas" panose="020B0609020204030204" pitchFamily="49" charset="0"/>
              </a:rPr>
              <a:t>;</a:t>
            </a:r>
          </a:p>
          <a:p>
            <a:r>
              <a:rPr lang="en-US" sz="1100" dirty="0" smtClean="0">
                <a:solidFill>
                  <a:srgbClr val="000000"/>
                </a:solidFill>
                <a:highlight>
                  <a:srgbClr val="FFFFFF"/>
                </a:highlight>
                <a:latin typeface="Consolas" panose="020B0609020204030204" pitchFamily="49" charset="0"/>
              </a:rPr>
              <a:t>    </a:t>
            </a:r>
            <a:r>
              <a:rPr lang="en-US" sz="1100" dirty="0" err="1" smtClean="0">
                <a:solidFill>
                  <a:srgbClr val="000000"/>
                </a:solidFill>
                <a:highlight>
                  <a:srgbClr val="FFFFFF"/>
                </a:highlight>
                <a:latin typeface="Consolas" panose="020B0609020204030204" pitchFamily="49" charset="0"/>
              </a:rPr>
              <a:t>sheet.getRange</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"A1"</a:t>
            </a:r>
            <a:r>
              <a:rPr lang="en-US" sz="1100" dirty="0">
                <a:solidFill>
                  <a:srgbClr val="000000"/>
                </a:solidFill>
                <a:highlight>
                  <a:srgbClr val="FFFFFF"/>
                </a:highlight>
                <a:latin typeface="Consolas" panose="020B0609020204030204" pitchFamily="49" charset="0"/>
              </a:rPr>
              <a:t>).</a:t>
            </a:r>
            <a:r>
              <a:rPr lang="en-US" sz="1100" dirty="0" err="1">
                <a:solidFill>
                  <a:srgbClr val="000000"/>
                </a:solidFill>
                <a:highlight>
                  <a:srgbClr val="FFFFFF"/>
                </a:highlight>
                <a:latin typeface="Consolas" panose="020B0609020204030204" pitchFamily="49" charset="0"/>
              </a:rPr>
              <a:t>format.font.size</a:t>
            </a:r>
            <a:r>
              <a:rPr lang="en-US" sz="1100" dirty="0">
                <a:solidFill>
                  <a:srgbClr val="000000"/>
                </a:solidFill>
                <a:highlight>
                  <a:srgbClr val="FFFFFF"/>
                </a:highlight>
                <a:latin typeface="Consolas" panose="020B0609020204030204" pitchFamily="49" charset="0"/>
              </a:rPr>
              <a:t> = 26;</a:t>
            </a:r>
          </a:p>
          <a:p>
            <a:r>
              <a:rPr lang="en-US" sz="1100" dirty="0" smtClean="0">
                <a:solidFill>
                  <a:srgbClr val="0000FF"/>
                </a:solidFill>
                <a:highlight>
                  <a:srgbClr val="FFFFFF"/>
                </a:highlight>
                <a:latin typeface="Consolas" panose="020B0609020204030204" pitchFamily="49" charset="0"/>
              </a:rPr>
              <a:t>    </a:t>
            </a:r>
            <a:r>
              <a:rPr lang="en-US" sz="1100" dirty="0" err="1" smtClean="0">
                <a:solidFill>
                  <a:srgbClr val="0000FF"/>
                </a:solidFill>
                <a:highlight>
                  <a:srgbClr val="FFFFFF"/>
                </a:highlight>
                <a:latin typeface="Consolas" panose="020B0609020204030204" pitchFamily="49" charset="0"/>
              </a:rPr>
              <a:t>var</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range = </a:t>
            </a:r>
            <a:r>
              <a:rPr lang="en-US" sz="1100" dirty="0" err="1">
                <a:solidFill>
                  <a:srgbClr val="000000"/>
                </a:solidFill>
                <a:highlight>
                  <a:srgbClr val="FFFFFF"/>
                </a:highlight>
                <a:latin typeface="Consolas" panose="020B0609020204030204" pitchFamily="49" charset="0"/>
              </a:rPr>
              <a:t>sheet.getRange</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"A2:E8"</a:t>
            </a:r>
            <a:r>
              <a:rPr lang="en-US" sz="1100" dirty="0">
                <a:solidFill>
                  <a:srgbClr val="000000"/>
                </a:solidFill>
                <a:highlight>
                  <a:srgbClr val="FFFFFF"/>
                </a:highlight>
                <a:latin typeface="Consolas" panose="020B0609020204030204" pitchFamily="49" charset="0"/>
              </a:rPr>
              <a:t>);</a:t>
            </a:r>
          </a:p>
          <a:p>
            <a:r>
              <a:rPr lang="en-US" sz="1100" dirty="0" smtClean="0">
                <a:solidFill>
                  <a:srgbClr val="000000"/>
                </a:solidFill>
                <a:highlight>
                  <a:srgbClr val="FFFFFF"/>
                </a:highlight>
                <a:latin typeface="Consolas" panose="020B0609020204030204" pitchFamily="49" charset="0"/>
              </a:rPr>
              <a:t>    </a:t>
            </a:r>
            <a:r>
              <a:rPr lang="en-US" sz="1100" dirty="0" err="1" smtClean="0">
                <a:solidFill>
                  <a:srgbClr val="000000"/>
                </a:solidFill>
                <a:highlight>
                  <a:srgbClr val="FFFFFF"/>
                </a:highlight>
                <a:latin typeface="Consolas" panose="020B0609020204030204" pitchFamily="49" charset="0"/>
              </a:rPr>
              <a:t>range.values</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 values;</a:t>
            </a:r>
          </a:p>
          <a:p>
            <a:r>
              <a:rPr lang="en-US" sz="1100" dirty="0" smtClean="0">
                <a:solidFill>
                  <a:srgbClr val="000000"/>
                </a:solidFill>
                <a:highlight>
                  <a:srgbClr val="FFFFFF"/>
                </a:highlight>
                <a:latin typeface="Consolas" panose="020B0609020204030204" pitchFamily="49" charset="0"/>
              </a:rPr>
              <a:t>    </a:t>
            </a:r>
            <a:r>
              <a:rPr lang="en-US" sz="1100" dirty="0" err="1" smtClean="0">
                <a:solidFill>
                  <a:srgbClr val="000000"/>
                </a:solidFill>
                <a:highlight>
                  <a:srgbClr val="FFFFFF"/>
                </a:highlight>
                <a:latin typeface="Consolas" panose="020B0609020204030204" pitchFamily="49" charset="0"/>
              </a:rPr>
              <a:t>sheet.getRange</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"A2:E2"</a:t>
            </a:r>
            <a:r>
              <a:rPr lang="en-US" sz="1100" dirty="0">
                <a:solidFill>
                  <a:srgbClr val="000000"/>
                </a:solidFill>
                <a:highlight>
                  <a:srgbClr val="FFFFFF"/>
                </a:highlight>
                <a:latin typeface="Consolas" panose="020B0609020204030204" pitchFamily="49" charset="0"/>
              </a:rPr>
              <a:t>).</a:t>
            </a:r>
            <a:r>
              <a:rPr lang="en-US" sz="1100" dirty="0" err="1">
                <a:solidFill>
                  <a:srgbClr val="000000"/>
                </a:solidFill>
                <a:highlight>
                  <a:srgbClr val="FFFFFF"/>
                </a:highlight>
                <a:latin typeface="Consolas" panose="020B0609020204030204" pitchFamily="49" charset="0"/>
              </a:rPr>
              <a:t>format.font.bold</a:t>
            </a:r>
            <a:r>
              <a:rPr lang="en-US" sz="1100" dirty="0">
                <a:solidFill>
                  <a:srgbClr val="000000"/>
                </a:solidFill>
                <a:highlight>
                  <a:srgbClr val="FFFFFF"/>
                </a:highlight>
                <a:latin typeface="Consolas" panose="020B0609020204030204" pitchFamily="49" charset="0"/>
              </a:rPr>
              <a:t> = </a:t>
            </a:r>
            <a:r>
              <a:rPr lang="en-US" sz="1100" dirty="0">
                <a:solidFill>
                  <a:srgbClr val="0000FF"/>
                </a:solidFill>
                <a:highlight>
                  <a:srgbClr val="FFFFFF"/>
                </a:highlight>
                <a:latin typeface="Consolas" panose="020B0609020204030204" pitchFamily="49" charset="0"/>
              </a:rPr>
              <a:t>true</a:t>
            </a:r>
            <a:r>
              <a:rPr lang="en-US" sz="1100" dirty="0">
                <a:solidFill>
                  <a:srgbClr val="000000"/>
                </a:solidFill>
                <a:highlight>
                  <a:srgbClr val="FFFFFF"/>
                </a:highlight>
                <a:latin typeface="Consolas" panose="020B0609020204030204" pitchFamily="49" charset="0"/>
              </a:rPr>
              <a:t>;</a:t>
            </a:r>
          </a:p>
          <a:p>
            <a:r>
              <a:rPr lang="en-US" sz="1100" dirty="0" smtClean="0">
                <a:solidFill>
                  <a:srgbClr val="000000"/>
                </a:solidFill>
                <a:highlight>
                  <a:srgbClr val="FFFFFF"/>
                </a:highlight>
                <a:latin typeface="Consolas" panose="020B0609020204030204" pitchFamily="49" charset="0"/>
              </a:rPr>
              <a:t>    </a:t>
            </a:r>
            <a:r>
              <a:rPr lang="en-US" sz="1100" dirty="0" smtClean="0">
                <a:solidFill>
                  <a:srgbClr val="0000FF"/>
                </a:solidFill>
                <a:highlight>
                  <a:srgbClr val="FFFFFF"/>
                </a:highlight>
                <a:latin typeface="Consolas" panose="020B0609020204030204" pitchFamily="49" charset="0"/>
              </a:rPr>
              <a:t>return</a:t>
            </a:r>
            <a:r>
              <a:rPr lang="en-US" sz="1100" dirty="0" smtClean="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ctx.sync</a:t>
            </a:r>
            <a:r>
              <a:rPr lang="en-US" sz="1100" dirty="0">
                <a:solidFill>
                  <a:srgbClr val="000000"/>
                </a:solidFill>
                <a:highlight>
                  <a:srgbClr val="FFFFFF"/>
                </a:highlight>
                <a:latin typeface="Consolas" panose="020B0609020204030204" pitchFamily="49" charset="0"/>
              </a:rPr>
              <a:t>();</a:t>
            </a:r>
          </a:p>
          <a:p>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p:txBody>
      </p:sp>
      <p:sp>
        <p:nvSpPr>
          <p:cNvPr id="2" name="Title 1"/>
          <p:cNvSpPr>
            <a:spLocks noGrp="1"/>
          </p:cNvSpPr>
          <p:nvPr>
            <p:ph type="title"/>
          </p:nvPr>
        </p:nvSpPr>
        <p:spPr/>
        <p:txBody>
          <a:bodyPr>
            <a:normAutofit/>
          </a:bodyPr>
          <a:lstStyle/>
          <a:p>
            <a:r>
              <a:rPr lang="en-US" dirty="0"/>
              <a:t>Coding Pattern</a:t>
            </a:r>
          </a:p>
        </p:txBody>
      </p:sp>
      <p:sp>
        <p:nvSpPr>
          <p:cNvPr id="25" name="Rectangle 24"/>
          <p:cNvSpPr/>
          <p:nvPr/>
        </p:nvSpPr>
        <p:spPr>
          <a:xfrm>
            <a:off x="4208478" y="2969734"/>
            <a:ext cx="1482617" cy="739531"/>
          </a:xfrm>
          <a:prstGeom prst="rect">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72" b="1" dirty="0"/>
              <a:t>3. Instructions</a:t>
            </a:r>
          </a:p>
          <a:p>
            <a:pPr algn="ctr"/>
            <a:r>
              <a:rPr lang="en-US" sz="1372" b="1" dirty="0"/>
              <a:t>Sent to Host</a:t>
            </a:r>
          </a:p>
        </p:txBody>
      </p:sp>
      <p:grpSp>
        <p:nvGrpSpPr>
          <p:cNvPr id="17" name="Group 16"/>
          <p:cNvGrpSpPr/>
          <p:nvPr/>
        </p:nvGrpSpPr>
        <p:grpSpPr>
          <a:xfrm>
            <a:off x="7408653" y="1180262"/>
            <a:ext cx="3411001" cy="5069158"/>
            <a:chOff x="7559180" y="1202835"/>
            <a:chExt cx="3480305" cy="5172152"/>
          </a:xfrm>
        </p:grpSpPr>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8863" y="1485514"/>
              <a:ext cx="1454092" cy="1103172"/>
            </a:xfrm>
            <a:prstGeom prst="rect">
              <a:avLst/>
            </a:prstGeom>
          </p:spPr>
        </p:pic>
        <p:pic>
          <p:nvPicPr>
            <p:cNvPr id="20" name="Picture 19"/>
            <p:cNvPicPr>
              <a:picLocks noChangeAspect="1"/>
            </p:cNvPicPr>
            <p:nvPr/>
          </p:nvPicPr>
          <p:blipFill rotWithShape="1">
            <a:blip r:embed="rId3"/>
            <a:srcRect l="2435" t="2229" r="2273" b="719"/>
            <a:stretch/>
          </p:blipFill>
          <p:spPr>
            <a:xfrm>
              <a:off x="9452334" y="3366824"/>
              <a:ext cx="1587151" cy="1008074"/>
            </a:xfrm>
            <a:prstGeom prst="rect">
              <a:avLst/>
            </a:prstGeom>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63494" y="5384387"/>
              <a:ext cx="1564831" cy="990600"/>
            </a:xfrm>
            <a:prstGeom prst="rect">
              <a:avLst/>
            </a:prstGeom>
          </p:spPr>
        </p:pic>
        <p:sp>
          <p:nvSpPr>
            <p:cNvPr id="22" name="TextBox 21"/>
            <p:cNvSpPr txBox="1"/>
            <p:nvPr/>
          </p:nvSpPr>
          <p:spPr>
            <a:xfrm>
              <a:off x="9965223" y="1202835"/>
              <a:ext cx="561372" cy="400110"/>
            </a:xfrm>
            <a:prstGeom prst="rect">
              <a:avLst/>
            </a:prstGeom>
            <a:noFill/>
          </p:spPr>
          <p:txBody>
            <a:bodyPr wrap="none" rtlCol="0">
              <a:spAutoFit/>
            </a:bodyPr>
            <a:lstStyle/>
            <a:p>
              <a:r>
                <a:rPr lang="en-US" sz="1960" dirty="0">
                  <a:latin typeface="+mj-lt"/>
                </a:rPr>
                <a:t>iOS</a:t>
              </a:r>
            </a:p>
          </p:txBody>
        </p:sp>
        <p:sp>
          <p:nvSpPr>
            <p:cNvPr id="23" name="TextBox 22"/>
            <p:cNvSpPr txBox="1"/>
            <p:nvPr/>
          </p:nvSpPr>
          <p:spPr>
            <a:xfrm>
              <a:off x="9712750" y="2973895"/>
              <a:ext cx="1066318" cy="400110"/>
            </a:xfrm>
            <a:prstGeom prst="rect">
              <a:avLst/>
            </a:prstGeom>
            <a:noFill/>
          </p:spPr>
          <p:txBody>
            <a:bodyPr wrap="none" rtlCol="0">
              <a:spAutoFit/>
            </a:bodyPr>
            <a:lstStyle/>
            <a:p>
              <a:r>
                <a:rPr lang="en-US" sz="1960" dirty="0">
                  <a:latin typeface="+mj-lt"/>
                </a:rPr>
                <a:t>Desktop</a:t>
              </a:r>
            </a:p>
          </p:txBody>
        </p:sp>
        <p:sp>
          <p:nvSpPr>
            <p:cNvPr id="24" name="TextBox 23"/>
            <p:cNvSpPr txBox="1"/>
            <p:nvPr/>
          </p:nvSpPr>
          <p:spPr>
            <a:xfrm>
              <a:off x="9906553" y="4938311"/>
              <a:ext cx="678712" cy="400110"/>
            </a:xfrm>
            <a:prstGeom prst="rect">
              <a:avLst/>
            </a:prstGeom>
            <a:noFill/>
          </p:spPr>
          <p:txBody>
            <a:bodyPr wrap="none" rtlCol="0">
              <a:spAutoFit/>
            </a:bodyPr>
            <a:lstStyle/>
            <a:p>
              <a:r>
                <a:rPr lang="en-US" sz="1960" dirty="0">
                  <a:latin typeface="+mj-lt"/>
                </a:rPr>
                <a:t>Web</a:t>
              </a:r>
            </a:p>
          </p:txBody>
        </p:sp>
        <p:cxnSp>
          <p:nvCxnSpPr>
            <p:cNvPr id="26" name="Elbow Connector 25"/>
            <p:cNvCxnSpPr/>
            <p:nvPr/>
          </p:nvCxnSpPr>
          <p:spPr>
            <a:xfrm rot="5400000" flipH="1" flipV="1">
              <a:off x="8190107" y="1631087"/>
              <a:ext cx="1089900" cy="1692602"/>
            </a:xfrm>
            <a:prstGeom prst="bent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20" idx="1"/>
            </p:cNvCxnSpPr>
            <p:nvPr/>
          </p:nvCxnSpPr>
          <p:spPr>
            <a:xfrm>
              <a:off x="8521803" y="3772658"/>
              <a:ext cx="727898"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rot="16200000" flipH="1">
              <a:off x="8038242" y="4717252"/>
              <a:ext cx="1201937" cy="1416704"/>
            </a:xfrm>
            <a:prstGeom prst="bent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7559180" y="3154247"/>
              <a:ext cx="741747" cy="1552372"/>
              <a:chOff x="6734540" y="2125249"/>
              <a:chExt cx="1604292" cy="3357556"/>
            </a:xfrm>
          </p:grpSpPr>
          <p:grpSp>
            <p:nvGrpSpPr>
              <p:cNvPr id="30" name="Group 29"/>
              <p:cNvGrpSpPr/>
              <p:nvPr/>
            </p:nvGrpSpPr>
            <p:grpSpPr>
              <a:xfrm>
                <a:off x="6734540" y="3930433"/>
                <a:ext cx="1604292" cy="1552372"/>
                <a:chOff x="8561388" y="1192213"/>
                <a:chExt cx="490538" cy="474663"/>
              </a:xfrm>
            </p:grpSpPr>
            <p:sp>
              <p:nvSpPr>
                <p:cNvPr id="32" name="Freeform 18"/>
                <p:cNvSpPr>
                  <a:spLocks noEditPoints="1"/>
                </p:cNvSpPr>
                <p:nvPr/>
              </p:nvSpPr>
              <p:spPr bwMode="auto">
                <a:xfrm>
                  <a:off x="8561388" y="1192213"/>
                  <a:ext cx="490538" cy="474663"/>
                </a:xfrm>
                <a:custGeom>
                  <a:avLst/>
                  <a:gdLst>
                    <a:gd name="T0" fmla="*/ 62 w 105"/>
                    <a:gd name="T1" fmla="*/ 102 h 102"/>
                    <a:gd name="T2" fmla="*/ 62 w 105"/>
                    <a:gd name="T3" fmla="*/ 92 h 102"/>
                    <a:gd name="T4" fmla="*/ 99 w 105"/>
                    <a:gd name="T5" fmla="*/ 92 h 102"/>
                    <a:gd name="T6" fmla="*/ 104 w 105"/>
                    <a:gd name="T7" fmla="*/ 89 h 102"/>
                    <a:gd name="T8" fmla="*/ 105 w 105"/>
                    <a:gd name="T9" fmla="*/ 79 h 102"/>
                    <a:gd name="T10" fmla="*/ 105 w 105"/>
                    <a:gd name="T11" fmla="*/ 16 h 102"/>
                    <a:gd name="T12" fmla="*/ 104 w 105"/>
                    <a:gd name="T13" fmla="*/ 10 h 102"/>
                    <a:gd name="T14" fmla="*/ 98 w 105"/>
                    <a:gd name="T15" fmla="*/ 9 h 102"/>
                    <a:gd name="T16" fmla="*/ 62 w 105"/>
                    <a:gd name="T17" fmla="*/ 9 h 102"/>
                    <a:gd name="T18" fmla="*/ 62 w 105"/>
                    <a:gd name="T19" fmla="*/ 0 h 102"/>
                    <a:gd name="T20" fmla="*/ 55 w 105"/>
                    <a:gd name="T21" fmla="*/ 0 h 102"/>
                    <a:gd name="T22" fmla="*/ 0 w 105"/>
                    <a:gd name="T23" fmla="*/ 9 h 102"/>
                    <a:gd name="T24" fmla="*/ 0 w 105"/>
                    <a:gd name="T25" fmla="*/ 93 h 102"/>
                    <a:gd name="T26" fmla="*/ 54 w 105"/>
                    <a:gd name="T27" fmla="*/ 102 h 102"/>
                    <a:gd name="T28" fmla="*/ 62 w 105"/>
                    <a:gd name="T29" fmla="*/ 102 h 102"/>
                    <a:gd name="T30" fmla="*/ 62 w 105"/>
                    <a:gd name="T31" fmla="*/ 81 h 102"/>
                    <a:gd name="T32" fmla="*/ 71 w 105"/>
                    <a:gd name="T33" fmla="*/ 81 h 102"/>
                    <a:gd name="T34" fmla="*/ 71 w 105"/>
                    <a:gd name="T35" fmla="*/ 73 h 102"/>
                    <a:gd name="T36" fmla="*/ 62 w 105"/>
                    <a:gd name="T37" fmla="*/ 73 h 102"/>
                    <a:gd name="T38" fmla="*/ 62 w 105"/>
                    <a:gd name="T39" fmla="*/ 68 h 102"/>
                    <a:gd name="T40" fmla="*/ 71 w 105"/>
                    <a:gd name="T41" fmla="*/ 68 h 102"/>
                    <a:gd name="T42" fmla="*/ 71 w 105"/>
                    <a:gd name="T43" fmla="*/ 59 h 102"/>
                    <a:gd name="T44" fmla="*/ 62 w 105"/>
                    <a:gd name="T45" fmla="*/ 59 h 102"/>
                    <a:gd name="T46" fmla="*/ 62 w 105"/>
                    <a:gd name="T47" fmla="*/ 55 h 102"/>
                    <a:gd name="T48" fmla="*/ 71 w 105"/>
                    <a:gd name="T49" fmla="*/ 55 h 102"/>
                    <a:gd name="T50" fmla="*/ 71 w 105"/>
                    <a:gd name="T51" fmla="*/ 46 h 102"/>
                    <a:gd name="T52" fmla="*/ 62 w 105"/>
                    <a:gd name="T53" fmla="*/ 46 h 102"/>
                    <a:gd name="T54" fmla="*/ 62 w 105"/>
                    <a:gd name="T55" fmla="*/ 41 h 102"/>
                    <a:gd name="T56" fmla="*/ 71 w 105"/>
                    <a:gd name="T57" fmla="*/ 41 h 102"/>
                    <a:gd name="T58" fmla="*/ 71 w 105"/>
                    <a:gd name="T59" fmla="*/ 33 h 102"/>
                    <a:gd name="T60" fmla="*/ 62 w 105"/>
                    <a:gd name="T61" fmla="*/ 33 h 102"/>
                    <a:gd name="T62" fmla="*/ 62 w 105"/>
                    <a:gd name="T63" fmla="*/ 28 h 102"/>
                    <a:gd name="T64" fmla="*/ 71 w 105"/>
                    <a:gd name="T65" fmla="*/ 28 h 102"/>
                    <a:gd name="T66" fmla="*/ 71 w 105"/>
                    <a:gd name="T67" fmla="*/ 20 h 102"/>
                    <a:gd name="T68" fmla="*/ 62 w 105"/>
                    <a:gd name="T69" fmla="*/ 20 h 102"/>
                    <a:gd name="T70" fmla="*/ 62 w 105"/>
                    <a:gd name="T71" fmla="*/ 13 h 102"/>
                    <a:gd name="T72" fmla="*/ 101 w 105"/>
                    <a:gd name="T73" fmla="*/ 13 h 102"/>
                    <a:gd name="T74" fmla="*/ 101 w 105"/>
                    <a:gd name="T75" fmla="*/ 88 h 102"/>
                    <a:gd name="T76" fmla="*/ 62 w 105"/>
                    <a:gd name="T77" fmla="*/ 88 h 102"/>
                    <a:gd name="T78" fmla="*/ 62 w 105"/>
                    <a:gd name="T79" fmla="*/ 81 h 102"/>
                    <a:gd name="T80" fmla="*/ 35 w 105"/>
                    <a:gd name="T81" fmla="*/ 70 h 102"/>
                    <a:gd name="T82" fmla="*/ 29 w 105"/>
                    <a:gd name="T83" fmla="*/ 55 h 102"/>
                    <a:gd name="T84" fmla="*/ 23 w 105"/>
                    <a:gd name="T85" fmla="*/ 69 h 102"/>
                    <a:gd name="T86" fmla="*/ 15 w 105"/>
                    <a:gd name="T87" fmla="*/ 69 h 102"/>
                    <a:gd name="T88" fmla="*/ 24 w 105"/>
                    <a:gd name="T89" fmla="*/ 51 h 102"/>
                    <a:gd name="T90" fmla="*/ 16 w 105"/>
                    <a:gd name="T91" fmla="*/ 32 h 102"/>
                    <a:gd name="T92" fmla="*/ 24 w 105"/>
                    <a:gd name="T93" fmla="*/ 32 h 102"/>
                    <a:gd name="T94" fmla="*/ 29 w 105"/>
                    <a:gd name="T95" fmla="*/ 46 h 102"/>
                    <a:gd name="T96" fmla="*/ 35 w 105"/>
                    <a:gd name="T97" fmla="*/ 31 h 102"/>
                    <a:gd name="T98" fmla="*/ 43 w 105"/>
                    <a:gd name="T99" fmla="*/ 31 h 102"/>
                    <a:gd name="T100" fmla="*/ 33 w 105"/>
                    <a:gd name="T101" fmla="*/ 50 h 102"/>
                    <a:gd name="T102" fmla="*/ 43 w 105"/>
                    <a:gd name="T103" fmla="*/ 70 h 102"/>
                    <a:gd name="T104" fmla="*/ 35 w 105"/>
                    <a:gd name="T105" fmla="*/ 7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 h="102">
                      <a:moveTo>
                        <a:pt x="62" y="102"/>
                      </a:moveTo>
                      <a:cubicBezTo>
                        <a:pt x="62" y="99"/>
                        <a:pt x="62" y="95"/>
                        <a:pt x="62" y="92"/>
                      </a:cubicBezTo>
                      <a:cubicBezTo>
                        <a:pt x="74" y="92"/>
                        <a:pt x="86" y="92"/>
                        <a:pt x="99" y="92"/>
                      </a:cubicBezTo>
                      <a:cubicBezTo>
                        <a:pt x="101" y="92"/>
                        <a:pt x="104" y="91"/>
                        <a:pt x="104" y="89"/>
                      </a:cubicBezTo>
                      <a:cubicBezTo>
                        <a:pt x="105" y="86"/>
                        <a:pt x="105" y="82"/>
                        <a:pt x="105" y="79"/>
                      </a:cubicBezTo>
                      <a:cubicBezTo>
                        <a:pt x="105" y="58"/>
                        <a:pt x="105" y="37"/>
                        <a:pt x="105" y="16"/>
                      </a:cubicBezTo>
                      <a:cubicBezTo>
                        <a:pt x="105" y="14"/>
                        <a:pt x="105" y="12"/>
                        <a:pt x="104" y="10"/>
                      </a:cubicBezTo>
                      <a:cubicBezTo>
                        <a:pt x="102" y="9"/>
                        <a:pt x="100" y="9"/>
                        <a:pt x="98" y="9"/>
                      </a:cubicBezTo>
                      <a:cubicBezTo>
                        <a:pt x="86" y="9"/>
                        <a:pt x="74" y="9"/>
                        <a:pt x="62" y="9"/>
                      </a:cubicBezTo>
                      <a:cubicBezTo>
                        <a:pt x="62" y="6"/>
                        <a:pt x="62" y="3"/>
                        <a:pt x="62" y="0"/>
                      </a:cubicBezTo>
                      <a:cubicBezTo>
                        <a:pt x="55" y="0"/>
                        <a:pt x="55" y="0"/>
                        <a:pt x="55" y="0"/>
                      </a:cubicBezTo>
                      <a:cubicBezTo>
                        <a:pt x="36" y="3"/>
                        <a:pt x="18" y="6"/>
                        <a:pt x="0" y="9"/>
                      </a:cubicBezTo>
                      <a:cubicBezTo>
                        <a:pt x="0" y="37"/>
                        <a:pt x="0" y="65"/>
                        <a:pt x="0" y="93"/>
                      </a:cubicBezTo>
                      <a:cubicBezTo>
                        <a:pt x="18" y="96"/>
                        <a:pt x="36" y="99"/>
                        <a:pt x="54" y="102"/>
                      </a:cubicBezTo>
                      <a:lnTo>
                        <a:pt x="62" y="102"/>
                      </a:lnTo>
                      <a:close/>
                      <a:moveTo>
                        <a:pt x="62" y="81"/>
                      </a:moveTo>
                      <a:cubicBezTo>
                        <a:pt x="65" y="81"/>
                        <a:pt x="68" y="81"/>
                        <a:pt x="71" y="81"/>
                      </a:cubicBezTo>
                      <a:cubicBezTo>
                        <a:pt x="71" y="78"/>
                        <a:pt x="71" y="75"/>
                        <a:pt x="71" y="73"/>
                      </a:cubicBezTo>
                      <a:cubicBezTo>
                        <a:pt x="68" y="73"/>
                        <a:pt x="65" y="73"/>
                        <a:pt x="62" y="73"/>
                      </a:cubicBezTo>
                      <a:cubicBezTo>
                        <a:pt x="62" y="71"/>
                        <a:pt x="62" y="69"/>
                        <a:pt x="62" y="68"/>
                      </a:cubicBezTo>
                      <a:cubicBezTo>
                        <a:pt x="65" y="68"/>
                        <a:pt x="68" y="68"/>
                        <a:pt x="71" y="68"/>
                      </a:cubicBezTo>
                      <a:cubicBezTo>
                        <a:pt x="71" y="65"/>
                        <a:pt x="71" y="62"/>
                        <a:pt x="71" y="59"/>
                      </a:cubicBezTo>
                      <a:cubicBezTo>
                        <a:pt x="68" y="59"/>
                        <a:pt x="65" y="59"/>
                        <a:pt x="62" y="59"/>
                      </a:cubicBezTo>
                      <a:cubicBezTo>
                        <a:pt x="62" y="58"/>
                        <a:pt x="62" y="56"/>
                        <a:pt x="62" y="55"/>
                      </a:cubicBezTo>
                      <a:cubicBezTo>
                        <a:pt x="65" y="55"/>
                        <a:pt x="68" y="55"/>
                        <a:pt x="71" y="55"/>
                      </a:cubicBezTo>
                      <a:cubicBezTo>
                        <a:pt x="71" y="52"/>
                        <a:pt x="71" y="49"/>
                        <a:pt x="71" y="46"/>
                      </a:cubicBezTo>
                      <a:cubicBezTo>
                        <a:pt x="68" y="46"/>
                        <a:pt x="65" y="46"/>
                        <a:pt x="62" y="46"/>
                      </a:cubicBezTo>
                      <a:cubicBezTo>
                        <a:pt x="62" y="45"/>
                        <a:pt x="62" y="43"/>
                        <a:pt x="62" y="41"/>
                      </a:cubicBezTo>
                      <a:cubicBezTo>
                        <a:pt x="65" y="41"/>
                        <a:pt x="68" y="41"/>
                        <a:pt x="71" y="41"/>
                      </a:cubicBezTo>
                      <a:cubicBezTo>
                        <a:pt x="71" y="39"/>
                        <a:pt x="71" y="36"/>
                        <a:pt x="71" y="33"/>
                      </a:cubicBezTo>
                      <a:cubicBezTo>
                        <a:pt x="68" y="33"/>
                        <a:pt x="65" y="33"/>
                        <a:pt x="62" y="33"/>
                      </a:cubicBezTo>
                      <a:cubicBezTo>
                        <a:pt x="62" y="31"/>
                        <a:pt x="62" y="30"/>
                        <a:pt x="62" y="28"/>
                      </a:cubicBezTo>
                      <a:cubicBezTo>
                        <a:pt x="65" y="28"/>
                        <a:pt x="68" y="28"/>
                        <a:pt x="71" y="28"/>
                      </a:cubicBezTo>
                      <a:cubicBezTo>
                        <a:pt x="71" y="26"/>
                        <a:pt x="71" y="23"/>
                        <a:pt x="71" y="20"/>
                      </a:cubicBezTo>
                      <a:cubicBezTo>
                        <a:pt x="68" y="20"/>
                        <a:pt x="65" y="20"/>
                        <a:pt x="62" y="20"/>
                      </a:cubicBezTo>
                      <a:cubicBezTo>
                        <a:pt x="62" y="18"/>
                        <a:pt x="62" y="15"/>
                        <a:pt x="62" y="13"/>
                      </a:cubicBezTo>
                      <a:cubicBezTo>
                        <a:pt x="75" y="13"/>
                        <a:pt x="88" y="13"/>
                        <a:pt x="101" y="13"/>
                      </a:cubicBezTo>
                      <a:cubicBezTo>
                        <a:pt x="101" y="38"/>
                        <a:pt x="101" y="63"/>
                        <a:pt x="101" y="88"/>
                      </a:cubicBezTo>
                      <a:cubicBezTo>
                        <a:pt x="88" y="88"/>
                        <a:pt x="75" y="88"/>
                        <a:pt x="62" y="88"/>
                      </a:cubicBezTo>
                      <a:cubicBezTo>
                        <a:pt x="62" y="86"/>
                        <a:pt x="62" y="83"/>
                        <a:pt x="62" y="81"/>
                      </a:cubicBezTo>
                      <a:close/>
                      <a:moveTo>
                        <a:pt x="35" y="70"/>
                      </a:moveTo>
                      <a:cubicBezTo>
                        <a:pt x="33" y="65"/>
                        <a:pt x="30" y="60"/>
                        <a:pt x="29" y="55"/>
                      </a:cubicBezTo>
                      <a:cubicBezTo>
                        <a:pt x="27" y="60"/>
                        <a:pt x="25" y="64"/>
                        <a:pt x="23" y="69"/>
                      </a:cubicBezTo>
                      <a:cubicBezTo>
                        <a:pt x="20" y="69"/>
                        <a:pt x="18" y="69"/>
                        <a:pt x="15" y="69"/>
                      </a:cubicBezTo>
                      <a:cubicBezTo>
                        <a:pt x="18" y="63"/>
                        <a:pt x="21" y="57"/>
                        <a:pt x="24" y="51"/>
                      </a:cubicBezTo>
                      <a:cubicBezTo>
                        <a:pt x="22" y="44"/>
                        <a:pt x="19" y="38"/>
                        <a:pt x="16" y="32"/>
                      </a:cubicBezTo>
                      <a:cubicBezTo>
                        <a:pt x="19" y="32"/>
                        <a:pt x="21" y="32"/>
                        <a:pt x="24" y="32"/>
                      </a:cubicBezTo>
                      <a:cubicBezTo>
                        <a:pt x="26" y="36"/>
                        <a:pt x="28" y="41"/>
                        <a:pt x="29" y="46"/>
                      </a:cubicBezTo>
                      <a:cubicBezTo>
                        <a:pt x="31" y="41"/>
                        <a:pt x="33" y="36"/>
                        <a:pt x="35" y="31"/>
                      </a:cubicBezTo>
                      <a:cubicBezTo>
                        <a:pt x="38" y="31"/>
                        <a:pt x="40" y="31"/>
                        <a:pt x="43" y="31"/>
                      </a:cubicBezTo>
                      <a:cubicBezTo>
                        <a:pt x="40" y="37"/>
                        <a:pt x="37" y="44"/>
                        <a:pt x="33" y="50"/>
                      </a:cubicBezTo>
                      <a:cubicBezTo>
                        <a:pt x="37" y="57"/>
                        <a:pt x="40" y="64"/>
                        <a:pt x="43" y="70"/>
                      </a:cubicBezTo>
                      <a:cubicBezTo>
                        <a:pt x="40" y="70"/>
                        <a:pt x="38" y="70"/>
                        <a:pt x="35" y="70"/>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3" name="Freeform 19"/>
                <p:cNvSpPr>
                  <a:spLocks noEditPoints="1"/>
                </p:cNvSpPr>
                <p:nvPr/>
              </p:nvSpPr>
              <p:spPr bwMode="auto">
                <a:xfrm>
                  <a:off x="8915400" y="1285876"/>
                  <a:ext cx="79375" cy="284163"/>
                </a:xfrm>
                <a:custGeom>
                  <a:avLst/>
                  <a:gdLst>
                    <a:gd name="T0" fmla="*/ 17 w 17"/>
                    <a:gd name="T1" fmla="*/ 61 h 61"/>
                    <a:gd name="T2" fmla="*/ 0 w 17"/>
                    <a:gd name="T3" fmla="*/ 61 h 61"/>
                    <a:gd name="T4" fmla="*/ 0 w 17"/>
                    <a:gd name="T5" fmla="*/ 53 h 61"/>
                    <a:gd name="T6" fmla="*/ 17 w 17"/>
                    <a:gd name="T7" fmla="*/ 53 h 61"/>
                    <a:gd name="T8" fmla="*/ 17 w 17"/>
                    <a:gd name="T9" fmla="*/ 61 h 61"/>
                    <a:gd name="T10" fmla="*/ 17 w 17"/>
                    <a:gd name="T11" fmla="*/ 48 h 61"/>
                    <a:gd name="T12" fmla="*/ 0 w 17"/>
                    <a:gd name="T13" fmla="*/ 48 h 61"/>
                    <a:gd name="T14" fmla="*/ 0 w 17"/>
                    <a:gd name="T15" fmla="*/ 39 h 61"/>
                    <a:gd name="T16" fmla="*/ 17 w 17"/>
                    <a:gd name="T17" fmla="*/ 39 h 61"/>
                    <a:gd name="T18" fmla="*/ 17 w 17"/>
                    <a:gd name="T19" fmla="*/ 48 h 61"/>
                    <a:gd name="T20" fmla="*/ 17 w 17"/>
                    <a:gd name="T21" fmla="*/ 35 h 61"/>
                    <a:gd name="T22" fmla="*/ 0 w 17"/>
                    <a:gd name="T23" fmla="*/ 35 h 61"/>
                    <a:gd name="T24" fmla="*/ 0 w 17"/>
                    <a:gd name="T25" fmla="*/ 26 h 61"/>
                    <a:gd name="T26" fmla="*/ 17 w 17"/>
                    <a:gd name="T27" fmla="*/ 26 h 61"/>
                    <a:gd name="T28" fmla="*/ 17 w 17"/>
                    <a:gd name="T29" fmla="*/ 35 h 61"/>
                    <a:gd name="T30" fmla="*/ 17 w 17"/>
                    <a:gd name="T31" fmla="*/ 21 h 61"/>
                    <a:gd name="T32" fmla="*/ 0 w 17"/>
                    <a:gd name="T33" fmla="*/ 21 h 61"/>
                    <a:gd name="T34" fmla="*/ 0 w 17"/>
                    <a:gd name="T35" fmla="*/ 13 h 61"/>
                    <a:gd name="T36" fmla="*/ 17 w 17"/>
                    <a:gd name="T37" fmla="*/ 13 h 61"/>
                    <a:gd name="T38" fmla="*/ 17 w 17"/>
                    <a:gd name="T39" fmla="*/ 21 h 61"/>
                    <a:gd name="T40" fmla="*/ 17 w 17"/>
                    <a:gd name="T41" fmla="*/ 8 h 61"/>
                    <a:gd name="T42" fmla="*/ 0 w 17"/>
                    <a:gd name="T43" fmla="*/ 8 h 61"/>
                    <a:gd name="T44" fmla="*/ 0 w 17"/>
                    <a:gd name="T45" fmla="*/ 0 h 61"/>
                    <a:gd name="T46" fmla="*/ 17 w 17"/>
                    <a:gd name="T47" fmla="*/ 0 h 61"/>
                    <a:gd name="T48" fmla="*/ 17 w 17"/>
                    <a:gd name="T49" fmla="*/ 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 h="61">
                      <a:moveTo>
                        <a:pt x="17" y="61"/>
                      </a:moveTo>
                      <a:cubicBezTo>
                        <a:pt x="11" y="61"/>
                        <a:pt x="6" y="61"/>
                        <a:pt x="0" y="61"/>
                      </a:cubicBezTo>
                      <a:cubicBezTo>
                        <a:pt x="0" y="58"/>
                        <a:pt x="0" y="55"/>
                        <a:pt x="0" y="53"/>
                      </a:cubicBezTo>
                      <a:cubicBezTo>
                        <a:pt x="6" y="53"/>
                        <a:pt x="11" y="53"/>
                        <a:pt x="17" y="53"/>
                      </a:cubicBezTo>
                      <a:cubicBezTo>
                        <a:pt x="17" y="55"/>
                        <a:pt x="17" y="58"/>
                        <a:pt x="17" y="61"/>
                      </a:cubicBezTo>
                      <a:close/>
                      <a:moveTo>
                        <a:pt x="17" y="48"/>
                      </a:moveTo>
                      <a:cubicBezTo>
                        <a:pt x="11" y="48"/>
                        <a:pt x="6" y="48"/>
                        <a:pt x="0" y="48"/>
                      </a:cubicBezTo>
                      <a:cubicBezTo>
                        <a:pt x="0" y="45"/>
                        <a:pt x="0" y="42"/>
                        <a:pt x="0" y="39"/>
                      </a:cubicBezTo>
                      <a:cubicBezTo>
                        <a:pt x="6" y="39"/>
                        <a:pt x="11" y="39"/>
                        <a:pt x="17" y="39"/>
                      </a:cubicBezTo>
                      <a:cubicBezTo>
                        <a:pt x="17" y="42"/>
                        <a:pt x="17" y="45"/>
                        <a:pt x="17" y="48"/>
                      </a:cubicBezTo>
                      <a:close/>
                      <a:moveTo>
                        <a:pt x="17" y="35"/>
                      </a:moveTo>
                      <a:cubicBezTo>
                        <a:pt x="11" y="35"/>
                        <a:pt x="6" y="35"/>
                        <a:pt x="0" y="35"/>
                      </a:cubicBezTo>
                      <a:cubicBezTo>
                        <a:pt x="0" y="32"/>
                        <a:pt x="0" y="29"/>
                        <a:pt x="0" y="26"/>
                      </a:cubicBezTo>
                      <a:cubicBezTo>
                        <a:pt x="6" y="26"/>
                        <a:pt x="11" y="26"/>
                        <a:pt x="17" y="26"/>
                      </a:cubicBezTo>
                      <a:cubicBezTo>
                        <a:pt x="17" y="29"/>
                        <a:pt x="17" y="32"/>
                        <a:pt x="17" y="35"/>
                      </a:cubicBezTo>
                      <a:close/>
                      <a:moveTo>
                        <a:pt x="17" y="21"/>
                      </a:moveTo>
                      <a:cubicBezTo>
                        <a:pt x="11" y="21"/>
                        <a:pt x="6" y="21"/>
                        <a:pt x="0" y="21"/>
                      </a:cubicBezTo>
                      <a:cubicBezTo>
                        <a:pt x="0" y="19"/>
                        <a:pt x="0" y="16"/>
                        <a:pt x="0" y="13"/>
                      </a:cubicBezTo>
                      <a:cubicBezTo>
                        <a:pt x="6" y="13"/>
                        <a:pt x="11" y="13"/>
                        <a:pt x="17" y="13"/>
                      </a:cubicBezTo>
                      <a:cubicBezTo>
                        <a:pt x="17" y="16"/>
                        <a:pt x="17" y="19"/>
                        <a:pt x="17" y="21"/>
                      </a:cubicBezTo>
                      <a:close/>
                      <a:moveTo>
                        <a:pt x="17" y="8"/>
                      </a:moveTo>
                      <a:cubicBezTo>
                        <a:pt x="11" y="8"/>
                        <a:pt x="6" y="8"/>
                        <a:pt x="0" y="8"/>
                      </a:cubicBezTo>
                      <a:cubicBezTo>
                        <a:pt x="0" y="6"/>
                        <a:pt x="0" y="3"/>
                        <a:pt x="0" y="0"/>
                      </a:cubicBezTo>
                      <a:cubicBezTo>
                        <a:pt x="6" y="0"/>
                        <a:pt x="11" y="0"/>
                        <a:pt x="17" y="0"/>
                      </a:cubicBezTo>
                      <a:cubicBezTo>
                        <a:pt x="17" y="3"/>
                        <a:pt x="17" y="6"/>
                        <a:pt x="17"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4" name="Freeform 20"/>
                <p:cNvSpPr>
                  <a:spLocks/>
                </p:cNvSpPr>
                <p:nvPr/>
              </p:nvSpPr>
              <p:spPr bwMode="auto">
                <a:xfrm>
                  <a:off x="8915400" y="1285876"/>
                  <a:ext cx="79375" cy="36513"/>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6"/>
                        <a:pt x="17" y="3"/>
                        <a:pt x="17" y="0"/>
                      </a:cubicBezTo>
                      <a:cubicBezTo>
                        <a:pt x="11" y="0"/>
                        <a:pt x="6" y="0"/>
                        <a:pt x="0" y="0"/>
                      </a:cubicBezTo>
                      <a:cubicBezTo>
                        <a:pt x="0" y="3"/>
                        <a:pt x="0" y="6"/>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5" name="Freeform 21"/>
                <p:cNvSpPr>
                  <a:spLocks/>
                </p:cNvSpPr>
                <p:nvPr/>
              </p:nvSpPr>
              <p:spPr bwMode="auto">
                <a:xfrm>
                  <a:off x="8915400" y="1346201"/>
                  <a:ext cx="79375" cy="36513"/>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6"/>
                        <a:pt x="17" y="3"/>
                        <a:pt x="17" y="0"/>
                      </a:cubicBezTo>
                      <a:cubicBezTo>
                        <a:pt x="11" y="0"/>
                        <a:pt x="6" y="0"/>
                        <a:pt x="0" y="0"/>
                      </a:cubicBezTo>
                      <a:cubicBezTo>
                        <a:pt x="0" y="3"/>
                        <a:pt x="0" y="6"/>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6" name="Freeform 22"/>
                <p:cNvSpPr>
                  <a:spLocks/>
                </p:cNvSpPr>
                <p:nvPr/>
              </p:nvSpPr>
              <p:spPr bwMode="auto">
                <a:xfrm>
                  <a:off x="8915400" y="1406526"/>
                  <a:ext cx="79375" cy="41275"/>
                </a:xfrm>
                <a:custGeom>
                  <a:avLst/>
                  <a:gdLst>
                    <a:gd name="T0" fmla="*/ 0 w 17"/>
                    <a:gd name="T1" fmla="*/ 9 h 9"/>
                    <a:gd name="T2" fmla="*/ 17 w 17"/>
                    <a:gd name="T3" fmla="*/ 9 h 9"/>
                    <a:gd name="T4" fmla="*/ 17 w 17"/>
                    <a:gd name="T5" fmla="*/ 0 h 9"/>
                    <a:gd name="T6" fmla="*/ 0 w 17"/>
                    <a:gd name="T7" fmla="*/ 0 h 9"/>
                    <a:gd name="T8" fmla="*/ 0 w 17"/>
                    <a:gd name="T9" fmla="*/ 9 h 9"/>
                  </a:gdLst>
                  <a:ahLst/>
                  <a:cxnLst>
                    <a:cxn ang="0">
                      <a:pos x="T0" y="T1"/>
                    </a:cxn>
                    <a:cxn ang="0">
                      <a:pos x="T2" y="T3"/>
                    </a:cxn>
                    <a:cxn ang="0">
                      <a:pos x="T4" y="T5"/>
                    </a:cxn>
                    <a:cxn ang="0">
                      <a:pos x="T6" y="T7"/>
                    </a:cxn>
                    <a:cxn ang="0">
                      <a:pos x="T8" y="T9"/>
                    </a:cxn>
                  </a:cxnLst>
                  <a:rect l="0" t="0" r="r" b="b"/>
                  <a:pathLst>
                    <a:path w="17" h="9">
                      <a:moveTo>
                        <a:pt x="0" y="9"/>
                      </a:moveTo>
                      <a:cubicBezTo>
                        <a:pt x="6" y="9"/>
                        <a:pt x="11" y="9"/>
                        <a:pt x="17" y="9"/>
                      </a:cubicBezTo>
                      <a:cubicBezTo>
                        <a:pt x="17" y="6"/>
                        <a:pt x="17" y="3"/>
                        <a:pt x="17" y="0"/>
                      </a:cubicBezTo>
                      <a:cubicBezTo>
                        <a:pt x="11" y="0"/>
                        <a:pt x="6" y="0"/>
                        <a:pt x="0" y="0"/>
                      </a:cubicBezTo>
                      <a:cubicBezTo>
                        <a:pt x="0" y="3"/>
                        <a:pt x="0"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7" name="Freeform 23"/>
                <p:cNvSpPr>
                  <a:spLocks/>
                </p:cNvSpPr>
                <p:nvPr/>
              </p:nvSpPr>
              <p:spPr bwMode="auto">
                <a:xfrm>
                  <a:off x="8915400" y="1466851"/>
                  <a:ext cx="79375" cy="42863"/>
                </a:xfrm>
                <a:custGeom>
                  <a:avLst/>
                  <a:gdLst>
                    <a:gd name="T0" fmla="*/ 0 w 17"/>
                    <a:gd name="T1" fmla="*/ 9 h 9"/>
                    <a:gd name="T2" fmla="*/ 17 w 17"/>
                    <a:gd name="T3" fmla="*/ 9 h 9"/>
                    <a:gd name="T4" fmla="*/ 17 w 17"/>
                    <a:gd name="T5" fmla="*/ 0 h 9"/>
                    <a:gd name="T6" fmla="*/ 0 w 17"/>
                    <a:gd name="T7" fmla="*/ 0 h 9"/>
                    <a:gd name="T8" fmla="*/ 0 w 17"/>
                    <a:gd name="T9" fmla="*/ 9 h 9"/>
                  </a:gdLst>
                  <a:ahLst/>
                  <a:cxnLst>
                    <a:cxn ang="0">
                      <a:pos x="T0" y="T1"/>
                    </a:cxn>
                    <a:cxn ang="0">
                      <a:pos x="T2" y="T3"/>
                    </a:cxn>
                    <a:cxn ang="0">
                      <a:pos x="T4" y="T5"/>
                    </a:cxn>
                    <a:cxn ang="0">
                      <a:pos x="T6" y="T7"/>
                    </a:cxn>
                    <a:cxn ang="0">
                      <a:pos x="T8" y="T9"/>
                    </a:cxn>
                  </a:cxnLst>
                  <a:rect l="0" t="0" r="r" b="b"/>
                  <a:pathLst>
                    <a:path w="17" h="9">
                      <a:moveTo>
                        <a:pt x="0" y="9"/>
                      </a:moveTo>
                      <a:cubicBezTo>
                        <a:pt x="6" y="9"/>
                        <a:pt x="11" y="9"/>
                        <a:pt x="17" y="9"/>
                      </a:cubicBezTo>
                      <a:cubicBezTo>
                        <a:pt x="17" y="6"/>
                        <a:pt x="17" y="3"/>
                        <a:pt x="17" y="0"/>
                      </a:cubicBezTo>
                      <a:cubicBezTo>
                        <a:pt x="11" y="0"/>
                        <a:pt x="6" y="0"/>
                        <a:pt x="0" y="0"/>
                      </a:cubicBezTo>
                      <a:cubicBezTo>
                        <a:pt x="0" y="3"/>
                        <a:pt x="0"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8" name="Freeform 24"/>
                <p:cNvSpPr>
                  <a:spLocks/>
                </p:cNvSpPr>
                <p:nvPr/>
              </p:nvSpPr>
              <p:spPr bwMode="auto">
                <a:xfrm>
                  <a:off x="8915400" y="1531938"/>
                  <a:ext cx="79375" cy="38100"/>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5"/>
                        <a:pt x="17" y="2"/>
                        <a:pt x="17" y="0"/>
                      </a:cubicBezTo>
                      <a:cubicBezTo>
                        <a:pt x="11" y="0"/>
                        <a:pt x="6" y="0"/>
                        <a:pt x="0" y="0"/>
                      </a:cubicBezTo>
                      <a:cubicBezTo>
                        <a:pt x="0" y="2"/>
                        <a:pt x="0" y="5"/>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sp>
            <p:nvSpPr>
              <p:cNvPr id="31" name="Freeform 25"/>
              <p:cNvSpPr>
                <a:spLocks noEditPoints="1"/>
              </p:cNvSpPr>
              <p:nvPr/>
            </p:nvSpPr>
            <p:spPr bwMode="auto">
              <a:xfrm>
                <a:off x="6734540" y="2125249"/>
                <a:ext cx="1600200" cy="1549933"/>
              </a:xfrm>
              <a:custGeom>
                <a:avLst/>
                <a:gdLst>
                  <a:gd name="T0" fmla="*/ 65 w 65"/>
                  <a:gd name="T1" fmla="*/ 8 h 63"/>
                  <a:gd name="T2" fmla="*/ 62 w 65"/>
                  <a:gd name="T3" fmla="*/ 6 h 63"/>
                  <a:gd name="T4" fmla="*/ 38 w 65"/>
                  <a:gd name="T5" fmla="*/ 6 h 63"/>
                  <a:gd name="T6" fmla="*/ 38 w 65"/>
                  <a:gd name="T7" fmla="*/ 0 h 63"/>
                  <a:gd name="T8" fmla="*/ 34 w 65"/>
                  <a:gd name="T9" fmla="*/ 0 h 63"/>
                  <a:gd name="T10" fmla="*/ 0 w 65"/>
                  <a:gd name="T11" fmla="*/ 6 h 63"/>
                  <a:gd name="T12" fmla="*/ 0 w 65"/>
                  <a:gd name="T13" fmla="*/ 57 h 63"/>
                  <a:gd name="T14" fmla="*/ 34 w 65"/>
                  <a:gd name="T15" fmla="*/ 63 h 63"/>
                  <a:gd name="T16" fmla="*/ 38 w 65"/>
                  <a:gd name="T17" fmla="*/ 63 h 63"/>
                  <a:gd name="T18" fmla="*/ 38 w 65"/>
                  <a:gd name="T19" fmla="*/ 57 h 63"/>
                  <a:gd name="T20" fmla="*/ 60 w 65"/>
                  <a:gd name="T21" fmla="*/ 57 h 63"/>
                  <a:gd name="T22" fmla="*/ 64 w 65"/>
                  <a:gd name="T23" fmla="*/ 56 h 63"/>
                  <a:gd name="T24" fmla="*/ 65 w 65"/>
                  <a:gd name="T25" fmla="*/ 52 h 63"/>
                  <a:gd name="T26" fmla="*/ 65 w 65"/>
                  <a:gd name="T27" fmla="*/ 8 h 63"/>
                  <a:gd name="T28" fmla="*/ 25 w 65"/>
                  <a:gd name="T29" fmla="*/ 41 h 63"/>
                  <a:gd name="T30" fmla="*/ 20 w 65"/>
                  <a:gd name="T31" fmla="*/ 41 h 63"/>
                  <a:gd name="T32" fmla="*/ 17 w 65"/>
                  <a:gd name="T33" fmla="*/ 27 h 63"/>
                  <a:gd name="T34" fmla="*/ 14 w 65"/>
                  <a:gd name="T35" fmla="*/ 41 h 63"/>
                  <a:gd name="T36" fmla="*/ 10 w 65"/>
                  <a:gd name="T37" fmla="*/ 40 h 63"/>
                  <a:gd name="T38" fmla="*/ 6 w 65"/>
                  <a:gd name="T39" fmla="*/ 21 h 63"/>
                  <a:gd name="T40" fmla="*/ 10 w 65"/>
                  <a:gd name="T41" fmla="*/ 21 h 63"/>
                  <a:gd name="T42" fmla="*/ 12 w 65"/>
                  <a:gd name="T43" fmla="*/ 35 h 63"/>
                  <a:gd name="T44" fmla="*/ 16 w 65"/>
                  <a:gd name="T45" fmla="*/ 21 h 63"/>
                  <a:gd name="T46" fmla="*/ 20 w 65"/>
                  <a:gd name="T47" fmla="*/ 20 h 63"/>
                  <a:gd name="T48" fmla="*/ 23 w 65"/>
                  <a:gd name="T49" fmla="*/ 35 h 63"/>
                  <a:gd name="T50" fmla="*/ 25 w 65"/>
                  <a:gd name="T51" fmla="*/ 20 h 63"/>
                  <a:gd name="T52" fmla="*/ 30 w 65"/>
                  <a:gd name="T53" fmla="*/ 20 h 63"/>
                  <a:gd name="T54" fmla="*/ 25 w 65"/>
                  <a:gd name="T55" fmla="*/ 41 h 63"/>
                  <a:gd name="T56" fmla="*/ 63 w 65"/>
                  <a:gd name="T57" fmla="*/ 55 h 63"/>
                  <a:gd name="T58" fmla="*/ 38 w 65"/>
                  <a:gd name="T59" fmla="*/ 55 h 63"/>
                  <a:gd name="T60" fmla="*/ 38 w 65"/>
                  <a:gd name="T61" fmla="*/ 49 h 63"/>
                  <a:gd name="T62" fmla="*/ 57 w 65"/>
                  <a:gd name="T63" fmla="*/ 49 h 63"/>
                  <a:gd name="T64" fmla="*/ 57 w 65"/>
                  <a:gd name="T65" fmla="*/ 46 h 63"/>
                  <a:gd name="T66" fmla="*/ 38 w 65"/>
                  <a:gd name="T67" fmla="*/ 46 h 63"/>
                  <a:gd name="T68" fmla="*/ 38 w 65"/>
                  <a:gd name="T69" fmla="*/ 42 h 63"/>
                  <a:gd name="T70" fmla="*/ 57 w 65"/>
                  <a:gd name="T71" fmla="*/ 42 h 63"/>
                  <a:gd name="T72" fmla="*/ 57 w 65"/>
                  <a:gd name="T73" fmla="*/ 39 h 63"/>
                  <a:gd name="T74" fmla="*/ 38 w 65"/>
                  <a:gd name="T75" fmla="*/ 39 h 63"/>
                  <a:gd name="T76" fmla="*/ 38 w 65"/>
                  <a:gd name="T77" fmla="*/ 36 h 63"/>
                  <a:gd name="T78" fmla="*/ 57 w 65"/>
                  <a:gd name="T79" fmla="*/ 36 h 63"/>
                  <a:gd name="T80" fmla="*/ 57 w 65"/>
                  <a:gd name="T81" fmla="*/ 33 h 63"/>
                  <a:gd name="T82" fmla="*/ 38 w 65"/>
                  <a:gd name="T83" fmla="*/ 33 h 63"/>
                  <a:gd name="T84" fmla="*/ 38 w 65"/>
                  <a:gd name="T85" fmla="*/ 29 h 63"/>
                  <a:gd name="T86" fmla="*/ 57 w 65"/>
                  <a:gd name="T87" fmla="*/ 29 h 63"/>
                  <a:gd name="T88" fmla="*/ 57 w 65"/>
                  <a:gd name="T89" fmla="*/ 26 h 63"/>
                  <a:gd name="T90" fmla="*/ 38 w 65"/>
                  <a:gd name="T91" fmla="*/ 26 h 63"/>
                  <a:gd name="T92" fmla="*/ 38 w 65"/>
                  <a:gd name="T93" fmla="*/ 22 h 63"/>
                  <a:gd name="T94" fmla="*/ 57 w 65"/>
                  <a:gd name="T95" fmla="*/ 22 h 63"/>
                  <a:gd name="T96" fmla="*/ 57 w 65"/>
                  <a:gd name="T97" fmla="*/ 19 h 63"/>
                  <a:gd name="T98" fmla="*/ 38 w 65"/>
                  <a:gd name="T99" fmla="*/ 19 h 63"/>
                  <a:gd name="T100" fmla="*/ 38 w 65"/>
                  <a:gd name="T101" fmla="*/ 16 h 63"/>
                  <a:gd name="T102" fmla="*/ 57 w 65"/>
                  <a:gd name="T103" fmla="*/ 16 h 63"/>
                  <a:gd name="T104" fmla="*/ 57 w 65"/>
                  <a:gd name="T105" fmla="*/ 13 h 63"/>
                  <a:gd name="T106" fmla="*/ 38 w 65"/>
                  <a:gd name="T107" fmla="*/ 13 h 63"/>
                  <a:gd name="T108" fmla="*/ 38 w 65"/>
                  <a:gd name="T109" fmla="*/ 8 h 63"/>
                  <a:gd name="T110" fmla="*/ 63 w 65"/>
                  <a:gd name="T111" fmla="*/ 8 h 63"/>
                  <a:gd name="T112" fmla="*/ 63 w 65"/>
                  <a:gd name="T113" fmla="*/ 5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63">
                    <a:moveTo>
                      <a:pt x="65" y="8"/>
                    </a:moveTo>
                    <a:cubicBezTo>
                      <a:pt x="65" y="7"/>
                      <a:pt x="64" y="5"/>
                      <a:pt x="62" y="6"/>
                    </a:cubicBezTo>
                    <a:cubicBezTo>
                      <a:pt x="54" y="5"/>
                      <a:pt x="46" y="6"/>
                      <a:pt x="38" y="6"/>
                    </a:cubicBezTo>
                    <a:cubicBezTo>
                      <a:pt x="38" y="4"/>
                      <a:pt x="38" y="2"/>
                      <a:pt x="38" y="0"/>
                    </a:cubicBezTo>
                    <a:cubicBezTo>
                      <a:pt x="34" y="0"/>
                      <a:pt x="34" y="0"/>
                      <a:pt x="34" y="0"/>
                    </a:cubicBezTo>
                    <a:cubicBezTo>
                      <a:pt x="23" y="2"/>
                      <a:pt x="12" y="4"/>
                      <a:pt x="0" y="6"/>
                    </a:cubicBezTo>
                    <a:cubicBezTo>
                      <a:pt x="0" y="23"/>
                      <a:pt x="0" y="40"/>
                      <a:pt x="0" y="57"/>
                    </a:cubicBezTo>
                    <a:cubicBezTo>
                      <a:pt x="12" y="59"/>
                      <a:pt x="23" y="61"/>
                      <a:pt x="34" y="63"/>
                    </a:cubicBezTo>
                    <a:cubicBezTo>
                      <a:pt x="38" y="63"/>
                      <a:pt x="38" y="63"/>
                      <a:pt x="38" y="63"/>
                    </a:cubicBezTo>
                    <a:cubicBezTo>
                      <a:pt x="38" y="61"/>
                      <a:pt x="38" y="59"/>
                      <a:pt x="38" y="57"/>
                    </a:cubicBezTo>
                    <a:cubicBezTo>
                      <a:pt x="46" y="57"/>
                      <a:pt x="53" y="57"/>
                      <a:pt x="60" y="57"/>
                    </a:cubicBezTo>
                    <a:cubicBezTo>
                      <a:pt x="62" y="57"/>
                      <a:pt x="63" y="57"/>
                      <a:pt x="64" y="56"/>
                    </a:cubicBezTo>
                    <a:cubicBezTo>
                      <a:pt x="65" y="55"/>
                      <a:pt x="65" y="53"/>
                      <a:pt x="65" y="52"/>
                    </a:cubicBezTo>
                    <a:cubicBezTo>
                      <a:pt x="65" y="37"/>
                      <a:pt x="65" y="23"/>
                      <a:pt x="65" y="8"/>
                    </a:cubicBezTo>
                    <a:close/>
                    <a:moveTo>
                      <a:pt x="25" y="41"/>
                    </a:moveTo>
                    <a:cubicBezTo>
                      <a:pt x="24" y="42"/>
                      <a:pt x="22" y="41"/>
                      <a:pt x="20" y="41"/>
                    </a:cubicBezTo>
                    <a:cubicBezTo>
                      <a:pt x="19" y="36"/>
                      <a:pt x="18" y="31"/>
                      <a:pt x="17" y="27"/>
                    </a:cubicBezTo>
                    <a:cubicBezTo>
                      <a:pt x="16" y="31"/>
                      <a:pt x="15" y="36"/>
                      <a:pt x="14" y="41"/>
                    </a:cubicBezTo>
                    <a:cubicBezTo>
                      <a:pt x="13" y="41"/>
                      <a:pt x="12" y="41"/>
                      <a:pt x="10" y="40"/>
                    </a:cubicBezTo>
                    <a:cubicBezTo>
                      <a:pt x="9" y="34"/>
                      <a:pt x="8" y="28"/>
                      <a:pt x="6" y="21"/>
                    </a:cubicBezTo>
                    <a:cubicBezTo>
                      <a:pt x="8" y="21"/>
                      <a:pt x="9" y="21"/>
                      <a:pt x="10" y="21"/>
                    </a:cubicBezTo>
                    <a:cubicBezTo>
                      <a:pt x="11" y="26"/>
                      <a:pt x="12" y="30"/>
                      <a:pt x="12" y="35"/>
                    </a:cubicBezTo>
                    <a:cubicBezTo>
                      <a:pt x="13" y="30"/>
                      <a:pt x="14" y="25"/>
                      <a:pt x="16" y="21"/>
                    </a:cubicBezTo>
                    <a:cubicBezTo>
                      <a:pt x="17" y="21"/>
                      <a:pt x="18" y="21"/>
                      <a:pt x="20" y="20"/>
                    </a:cubicBezTo>
                    <a:cubicBezTo>
                      <a:pt x="21" y="25"/>
                      <a:pt x="22" y="30"/>
                      <a:pt x="23" y="35"/>
                    </a:cubicBezTo>
                    <a:cubicBezTo>
                      <a:pt x="24" y="30"/>
                      <a:pt x="24" y="25"/>
                      <a:pt x="25" y="20"/>
                    </a:cubicBezTo>
                    <a:cubicBezTo>
                      <a:pt x="27" y="20"/>
                      <a:pt x="28" y="20"/>
                      <a:pt x="30" y="20"/>
                    </a:cubicBezTo>
                    <a:cubicBezTo>
                      <a:pt x="28" y="27"/>
                      <a:pt x="27" y="34"/>
                      <a:pt x="25" y="41"/>
                    </a:cubicBezTo>
                    <a:close/>
                    <a:moveTo>
                      <a:pt x="63" y="55"/>
                    </a:moveTo>
                    <a:cubicBezTo>
                      <a:pt x="55" y="55"/>
                      <a:pt x="46" y="55"/>
                      <a:pt x="38" y="55"/>
                    </a:cubicBezTo>
                    <a:cubicBezTo>
                      <a:pt x="38" y="53"/>
                      <a:pt x="38" y="51"/>
                      <a:pt x="38" y="49"/>
                    </a:cubicBezTo>
                    <a:cubicBezTo>
                      <a:pt x="45" y="49"/>
                      <a:pt x="51" y="49"/>
                      <a:pt x="57" y="49"/>
                    </a:cubicBezTo>
                    <a:cubicBezTo>
                      <a:pt x="57" y="48"/>
                      <a:pt x="57" y="47"/>
                      <a:pt x="57" y="46"/>
                    </a:cubicBezTo>
                    <a:cubicBezTo>
                      <a:pt x="51" y="46"/>
                      <a:pt x="45" y="46"/>
                      <a:pt x="38" y="46"/>
                    </a:cubicBezTo>
                    <a:cubicBezTo>
                      <a:pt x="38" y="45"/>
                      <a:pt x="38" y="43"/>
                      <a:pt x="38" y="42"/>
                    </a:cubicBezTo>
                    <a:cubicBezTo>
                      <a:pt x="45" y="42"/>
                      <a:pt x="51" y="42"/>
                      <a:pt x="57" y="42"/>
                    </a:cubicBezTo>
                    <a:cubicBezTo>
                      <a:pt x="57" y="41"/>
                      <a:pt x="57" y="40"/>
                      <a:pt x="57" y="39"/>
                    </a:cubicBezTo>
                    <a:cubicBezTo>
                      <a:pt x="51" y="39"/>
                      <a:pt x="45" y="39"/>
                      <a:pt x="38" y="39"/>
                    </a:cubicBezTo>
                    <a:cubicBezTo>
                      <a:pt x="38" y="38"/>
                      <a:pt x="38" y="37"/>
                      <a:pt x="38" y="36"/>
                    </a:cubicBezTo>
                    <a:cubicBezTo>
                      <a:pt x="45" y="36"/>
                      <a:pt x="51" y="36"/>
                      <a:pt x="57" y="36"/>
                    </a:cubicBezTo>
                    <a:cubicBezTo>
                      <a:pt x="57" y="35"/>
                      <a:pt x="57" y="34"/>
                      <a:pt x="57" y="33"/>
                    </a:cubicBezTo>
                    <a:cubicBezTo>
                      <a:pt x="51" y="33"/>
                      <a:pt x="45" y="33"/>
                      <a:pt x="38" y="33"/>
                    </a:cubicBezTo>
                    <a:cubicBezTo>
                      <a:pt x="38" y="31"/>
                      <a:pt x="38" y="30"/>
                      <a:pt x="38" y="29"/>
                    </a:cubicBezTo>
                    <a:cubicBezTo>
                      <a:pt x="45" y="29"/>
                      <a:pt x="51" y="29"/>
                      <a:pt x="57" y="29"/>
                    </a:cubicBezTo>
                    <a:cubicBezTo>
                      <a:pt x="57" y="28"/>
                      <a:pt x="57" y="27"/>
                      <a:pt x="57" y="26"/>
                    </a:cubicBezTo>
                    <a:cubicBezTo>
                      <a:pt x="51" y="26"/>
                      <a:pt x="45" y="26"/>
                      <a:pt x="38" y="26"/>
                    </a:cubicBezTo>
                    <a:cubicBezTo>
                      <a:pt x="38" y="25"/>
                      <a:pt x="38" y="24"/>
                      <a:pt x="38" y="22"/>
                    </a:cubicBezTo>
                    <a:cubicBezTo>
                      <a:pt x="45" y="22"/>
                      <a:pt x="51" y="22"/>
                      <a:pt x="57" y="22"/>
                    </a:cubicBezTo>
                    <a:cubicBezTo>
                      <a:pt x="57" y="21"/>
                      <a:pt x="57" y="20"/>
                      <a:pt x="57" y="19"/>
                    </a:cubicBezTo>
                    <a:cubicBezTo>
                      <a:pt x="51" y="19"/>
                      <a:pt x="45" y="19"/>
                      <a:pt x="38" y="19"/>
                    </a:cubicBezTo>
                    <a:cubicBezTo>
                      <a:pt x="38" y="18"/>
                      <a:pt x="38" y="17"/>
                      <a:pt x="38" y="16"/>
                    </a:cubicBezTo>
                    <a:cubicBezTo>
                      <a:pt x="45" y="16"/>
                      <a:pt x="51" y="16"/>
                      <a:pt x="57" y="16"/>
                    </a:cubicBezTo>
                    <a:cubicBezTo>
                      <a:pt x="57" y="15"/>
                      <a:pt x="57" y="14"/>
                      <a:pt x="57" y="13"/>
                    </a:cubicBezTo>
                    <a:cubicBezTo>
                      <a:pt x="51" y="13"/>
                      <a:pt x="45" y="13"/>
                      <a:pt x="38" y="13"/>
                    </a:cubicBezTo>
                    <a:cubicBezTo>
                      <a:pt x="38" y="11"/>
                      <a:pt x="38" y="9"/>
                      <a:pt x="38" y="8"/>
                    </a:cubicBezTo>
                    <a:cubicBezTo>
                      <a:pt x="46" y="8"/>
                      <a:pt x="55" y="8"/>
                      <a:pt x="63" y="8"/>
                    </a:cubicBezTo>
                    <a:cubicBezTo>
                      <a:pt x="63" y="23"/>
                      <a:pt x="63" y="39"/>
                      <a:pt x="63" y="55"/>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cxnSp>
        <p:nvCxnSpPr>
          <p:cNvPr id="40" name="Elbow Connector 39"/>
          <p:cNvCxnSpPr>
            <a:stCxn id="25" idx="3"/>
          </p:cNvCxnSpPr>
          <p:nvPr/>
        </p:nvCxnSpPr>
        <p:spPr>
          <a:xfrm>
            <a:off x="5691095" y="3339500"/>
            <a:ext cx="1542743" cy="483892"/>
          </a:xfrm>
          <a:prstGeom prst="bentConnector3">
            <a:avLst>
              <a:gd name="adj1" fmla="val 50000"/>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bwMode="auto">
          <a:xfrm>
            <a:off x="722376" y="2852048"/>
            <a:ext cx="1417320" cy="18288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42" name="Elbow Connector 41"/>
          <p:cNvCxnSpPr>
            <a:stCxn id="25" idx="1"/>
          </p:cNvCxnSpPr>
          <p:nvPr/>
        </p:nvCxnSpPr>
        <p:spPr>
          <a:xfrm rot="10800000">
            <a:off x="2139696" y="2963534"/>
            <a:ext cx="2068782" cy="375967"/>
          </a:xfrm>
          <a:prstGeom prst="bentConnector3">
            <a:avLst>
              <a:gd name="adj1" fmla="val 50000"/>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5007748"/>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Coding Pattern</a:t>
            </a:r>
          </a:p>
        </p:txBody>
      </p:sp>
      <p:sp>
        <p:nvSpPr>
          <p:cNvPr id="25" name="Rectangle 24"/>
          <p:cNvSpPr/>
          <p:nvPr/>
        </p:nvSpPr>
        <p:spPr>
          <a:xfrm>
            <a:off x="5139845" y="3303002"/>
            <a:ext cx="1907546" cy="1021149"/>
          </a:xfrm>
          <a:prstGeom prst="rect">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72" b="1" dirty="0"/>
              <a:t>4. Host executes Instructions</a:t>
            </a:r>
          </a:p>
          <a:p>
            <a:pPr algn="ctr"/>
            <a:r>
              <a:rPr lang="en-US" sz="1372" b="1" dirty="0"/>
              <a:t>in sequence</a:t>
            </a:r>
          </a:p>
        </p:txBody>
      </p:sp>
      <p:grpSp>
        <p:nvGrpSpPr>
          <p:cNvPr id="26" name="Group 25"/>
          <p:cNvGrpSpPr/>
          <p:nvPr/>
        </p:nvGrpSpPr>
        <p:grpSpPr>
          <a:xfrm>
            <a:off x="7408653" y="1180262"/>
            <a:ext cx="3411001" cy="5069158"/>
            <a:chOff x="7559180" y="1202835"/>
            <a:chExt cx="3480305" cy="5172152"/>
          </a:xfrm>
        </p:grpSpPr>
        <p:pic>
          <p:nvPicPr>
            <p:cNvPr id="27" name="Picture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8863" y="1485514"/>
              <a:ext cx="1454092" cy="1103172"/>
            </a:xfrm>
            <a:prstGeom prst="rect">
              <a:avLst/>
            </a:prstGeom>
          </p:spPr>
        </p:pic>
        <p:pic>
          <p:nvPicPr>
            <p:cNvPr id="28" name="Picture 27"/>
            <p:cNvPicPr>
              <a:picLocks noChangeAspect="1"/>
            </p:cNvPicPr>
            <p:nvPr/>
          </p:nvPicPr>
          <p:blipFill rotWithShape="1">
            <a:blip r:embed="rId3"/>
            <a:srcRect l="2435" t="2229" r="2273" b="719"/>
            <a:stretch/>
          </p:blipFill>
          <p:spPr>
            <a:xfrm>
              <a:off x="9452334" y="3366824"/>
              <a:ext cx="1587151" cy="1008074"/>
            </a:xfrm>
            <a:prstGeom prst="rect">
              <a:avLst/>
            </a:prstGeom>
          </p:spPr>
        </p:pic>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63494" y="5384387"/>
              <a:ext cx="1564831" cy="990600"/>
            </a:xfrm>
            <a:prstGeom prst="rect">
              <a:avLst/>
            </a:prstGeom>
          </p:spPr>
        </p:pic>
        <p:sp>
          <p:nvSpPr>
            <p:cNvPr id="30" name="TextBox 29"/>
            <p:cNvSpPr txBox="1"/>
            <p:nvPr/>
          </p:nvSpPr>
          <p:spPr>
            <a:xfrm>
              <a:off x="9965223" y="1202835"/>
              <a:ext cx="561372" cy="400110"/>
            </a:xfrm>
            <a:prstGeom prst="rect">
              <a:avLst/>
            </a:prstGeom>
            <a:noFill/>
          </p:spPr>
          <p:txBody>
            <a:bodyPr wrap="none" rtlCol="0">
              <a:spAutoFit/>
            </a:bodyPr>
            <a:lstStyle/>
            <a:p>
              <a:r>
                <a:rPr lang="en-US" sz="1960" dirty="0">
                  <a:latin typeface="+mj-lt"/>
                </a:rPr>
                <a:t>iOS</a:t>
              </a:r>
            </a:p>
          </p:txBody>
        </p:sp>
        <p:sp>
          <p:nvSpPr>
            <p:cNvPr id="31" name="TextBox 30"/>
            <p:cNvSpPr txBox="1"/>
            <p:nvPr/>
          </p:nvSpPr>
          <p:spPr>
            <a:xfrm>
              <a:off x="9712750" y="2973895"/>
              <a:ext cx="1066318" cy="400110"/>
            </a:xfrm>
            <a:prstGeom prst="rect">
              <a:avLst/>
            </a:prstGeom>
            <a:noFill/>
          </p:spPr>
          <p:txBody>
            <a:bodyPr wrap="none" rtlCol="0">
              <a:spAutoFit/>
            </a:bodyPr>
            <a:lstStyle/>
            <a:p>
              <a:r>
                <a:rPr lang="en-US" sz="1960" dirty="0">
                  <a:latin typeface="+mj-lt"/>
                </a:rPr>
                <a:t>Desktop</a:t>
              </a:r>
            </a:p>
          </p:txBody>
        </p:sp>
        <p:sp>
          <p:nvSpPr>
            <p:cNvPr id="32" name="TextBox 31"/>
            <p:cNvSpPr txBox="1"/>
            <p:nvPr/>
          </p:nvSpPr>
          <p:spPr>
            <a:xfrm>
              <a:off x="9906553" y="4938311"/>
              <a:ext cx="678712" cy="400110"/>
            </a:xfrm>
            <a:prstGeom prst="rect">
              <a:avLst/>
            </a:prstGeom>
            <a:noFill/>
          </p:spPr>
          <p:txBody>
            <a:bodyPr wrap="none" rtlCol="0">
              <a:spAutoFit/>
            </a:bodyPr>
            <a:lstStyle/>
            <a:p>
              <a:r>
                <a:rPr lang="en-US" sz="1960" dirty="0">
                  <a:latin typeface="+mj-lt"/>
                </a:rPr>
                <a:t>Web</a:t>
              </a:r>
            </a:p>
          </p:txBody>
        </p:sp>
        <p:cxnSp>
          <p:nvCxnSpPr>
            <p:cNvPr id="33" name="Elbow Connector 32"/>
            <p:cNvCxnSpPr/>
            <p:nvPr/>
          </p:nvCxnSpPr>
          <p:spPr>
            <a:xfrm rot="5400000" flipH="1" flipV="1">
              <a:off x="8190107" y="1631087"/>
              <a:ext cx="1089900" cy="1692602"/>
            </a:xfrm>
            <a:prstGeom prst="bent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endCxn id="28" idx="1"/>
            </p:cNvCxnSpPr>
            <p:nvPr/>
          </p:nvCxnSpPr>
          <p:spPr>
            <a:xfrm>
              <a:off x="8521803" y="3772658"/>
              <a:ext cx="727898"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p:nvPr/>
          </p:nvCxnSpPr>
          <p:spPr>
            <a:xfrm rot="16200000" flipH="1">
              <a:off x="8038242" y="4717252"/>
              <a:ext cx="1201937" cy="1416704"/>
            </a:xfrm>
            <a:prstGeom prst="bent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7559180" y="3154247"/>
              <a:ext cx="741747" cy="1552372"/>
              <a:chOff x="6734540" y="2125249"/>
              <a:chExt cx="1604292" cy="3357556"/>
            </a:xfrm>
          </p:grpSpPr>
          <p:grpSp>
            <p:nvGrpSpPr>
              <p:cNvPr id="37" name="Group 36"/>
              <p:cNvGrpSpPr/>
              <p:nvPr/>
            </p:nvGrpSpPr>
            <p:grpSpPr>
              <a:xfrm>
                <a:off x="6734540" y="3930433"/>
                <a:ext cx="1604292" cy="1552372"/>
                <a:chOff x="8561388" y="1192213"/>
                <a:chExt cx="490538" cy="474663"/>
              </a:xfrm>
            </p:grpSpPr>
            <p:sp>
              <p:nvSpPr>
                <p:cNvPr id="39" name="Freeform 18"/>
                <p:cNvSpPr>
                  <a:spLocks noEditPoints="1"/>
                </p:cNvSpPr>
                <p:nvPr/>
              </p:nvSpPr>
              <p:spPr bwMode="auto">
                <a:xfrm>
                  <a:off x="8561388" y="1192213"/>
                  <a:ext cx="490538" cy="474663"/>
                </a:xfrm>
                <a:custGeom>
                  <a:avLst/>
                  <a:gdLst>
                    <a:gd name="T0" fmla="*/ 62 w 105"/>
                    <a:gd name="T1" fmla="*/ 102 h 102"/>
                    <a:gd name="T2" fmla="*/ 62 w 105"/>
                    <a:gd name="T3" fmla="*/ 92 h 102"/>
                    <a:gd name="T4" fmla="*/ 99 w 105"/>
                    <a:gd name="T5" fmla="*/ 92 h 102"/>
                    <a:gd name="T6" fmla="*/ 104 w 105"/>
                    <a:gd name="T7" fmla="*/ 89 h 102"/>
                    <a:gd name="T8" fmla="*/ 105 w 105"/>
                    <a:gd name="T9" fmla="*/ 79 h 102"/>
                    <a:gd name="T10" fmla="*/ 105 w 105"/>
                    <a:gd name="T11" fmla="*/ 16 h 102"/>
                    <a:gd name="T12" fmla="*/ 104 w 105"/>
                    <a:gd name="T13" fmla="*/ 10 h 102"/>
                    <a:gd name="T14" fmla="*/ 98 w 105"/>
                    <a:gd name="T15" fmla="*/ 9 h 102"/>
                    <a:gd name="T16" fmla="*/ 62 w 105"/>
                    <a:gd name="T17" fmla="*/ 9 h 102"/>
                    <a:gd name="T18" fmla="*/ 62 w 105"/>
                    <a:gd name="T19" fmla="*/ 0 h 102"/>
                    <a:gd name="T20" fmla="*/ 55 w 105"/>
                    <a:gd name="T21" fmla="*/ 0 h 102"/>
                    <a:gd name="T22" fmla="*/ 0 w 105"/>
                    <a:gd name="T23" fmla="*/ 9 h 102"/>
                    <a:gd name="T24" fmla="*/ 0 w 105"/>
                    <a:gd name="T25" fmla="*/ 93 h 102"/>
                    <a:gd name="T26" fmla="*/ 54 w 105"/>
                    <a:gd name="T27" fmla="*/ 102 h 102"/>
                    <a:gd name="T28" fmla="*/ 62 w 105"/>
                    <a:gd name="T29" fmla="*/ 102 h 102"/>
                    <a:gd name="T30" fmla="*/ 62 w 105"/>
                    <a:gd name="T31" fmla="*/ 81 h 102"/>
                    <a:gd name="T32" fmla="*/ 71 w 105"/>
                    <a:gd name="T33" fmla="*/ 81 h 102"/>
                    <a:gd name="T34" fmla="*/ 71 w 105"/>
                    <a:gd name="T35" fmla="*/ 73 h 102"/>
                    <a:gd name="T36" fmla="*/ 62 w 105"/>
                    <a:gd name="T37" fmla="*/ 73 h 102"/>
                    <a:gd name="T38" fmla="*/ 62 w 105"/>
                    <a:gd name="T39" fmla="*/ 68 h 102"/>
                    <a:gd name="T40" fmla="*/ 71 w 105"/>
                    <a:gd name="T41" fmla="*/ 68 h 102"/>
                    <a:gd name="T42" fmla="*/ 71 w 105"/>
                    <a:gd name="T43" fmla="*/ 59 h 102"/>
                    <a:gd name="T44" fmla="*/ 62 w 105"/>
                    <a:gd name="T45" fmla="*/ 59 h 102"/>
                    <a:gd name="T46" fmla="*/ 62 w 105"/>
                    <a:gd name="T47" fmla="*/ 55 h 102"/>
                    <a:gd name="T48" fmla="*/ 71 w 105"/>
                    <a:gd name="T49" fmla="*/ 55 h 102"/>
                    <a:gd name="T50" fmla="*/ 71 w 105"/>
                    <a:gd name="T51" fmla="*/ 46 h 102"/>
                    <a:gd name="T52" fmla="*/ 62 w 105"/>
                    <a:gd name="T53" fmla="*/ 46 h 102"/>
                    <a:gd name="T54" fmla="*/ 62 w 105"/>
                    <a:gd name="T55" fmla="*/ 41 h 102"/>
                    <a:gd name="T56" fmla="*/ 71 w 105"/>
                    <a:gd name="T57" fmla="*/ 41 h 102"/>
                    <a:gd name="T58" fmla="*/ 71 w 105"/>
                    <a:gd name="T59" fmla="*/ 33 h 102"/>
                    <a:gd name="T60" fmla="*/ 62 w 105"/>
                    <a:gd name="T61" fmla="*/ 33 h 102"/>
                    <a:gd name="T62" fmla="*/ 62 w 105"/>
                    <a:gd name="T63" fmla="*/ 28 h 102"/>
                    <a:gd name="T64" fmla="*/ 71 w 105"/>
                    <a:gd name="T65" fmla="*/ 28 h 102"/>
                    <a:gd name="T66" fmla="*/ 71 w 105"/>
                    <a:gd name="T67" fmla="*/ 20 h 102"/>
                    <a:gd name="T68" fmla="*/ 62 w 105"/>
                    <a:gd name="T69" fmla="*/ 20 h 102"/>
                    <a:gd name="T70" fmla="*/ 62 w 105"/>
                    <a:gd name="T71" fmla="*/ 13 h 102"/>
                    <a:gd name="T72" fmla="*/ 101 w 105"/>
                    <a:gd name="T73" fmla="*/ 13 h 102"/>
                    <a:gd name="T74" fmla="*/ 101 w 105"/>
                    <a:gd name="T75" fmla="*/ 88 h 102"/>
                    <a:gd name="T76" fmla="*/ 62 w 105"/>
                    <a:gd name="T77" fmla="*/ 88 h 102"/>
                    <a:gd name="T78" fmla="*/ 62 w 105"/>
                    <a:gd name="T79" fmla="*/ 81 h 102"/>
                    <a:gd name="T80" fmla="*/ 35 w 105"/>
                    <a:gd name="T81" fmla="*/ 70 h 102"/>
                    <a:gd name="T82" fmla="*/ 29 w 105"/>
                    <a:gd name="T83" fmla="*/ 55 h 102"/>
                    <a:gd name="T84" fmla="*/ 23 w 105"/>
                    <a:gd name="T85" fmla="*/ 69 h 102"/>
                    <a:gd name="T86" fmla="*/ 15 w 105"/>
                    <a:gd name="T87" fmla="*/ 69 h 102"/>
                    <a:gd name="T88" fmla="*/ 24 w 105"/>
                    <a:gd name="T89" fmla="*/ 51 h 102"/>
                    <a:gd name="T90" fmla="*/ 16 w 105"/>
                    <a:gd name="T91" fmla="*/ 32 h 102"/>
                    <a:gd name="T92" fmla="*/ 24 w 105"/>
                    <a:gd name="T93" fmla="*/ 32 h 102"/>
                    <a:gd name="T94" fmla="*/ 29 w 105"/>
                    <a:gd name="T95" fmla="*/ 46 h 102"/>
                    <a:gd name="T96" fmla="*/ 35 w 105"/>
                    <a:gd name="T97" fmla="*/ 31 h 102"/>
                    <a:gd name="T98" fmla="*/ 43 w 105"/>
                    <a:gd name="T99" fmla="*/ 31 h 102"/>
                    <a:gd name="T100" fmla="*/ 33 w 105"/>
                    <a:gd name="T101" fmla="*/ 50 h 102"/>
                    <a:gd name="T102" fmla="*/ 43 w 105"/>
                    <a:gd name="T103" fmla="*/ 70 h 102"/>
                    <a:gd name="T104" fmla="*/ 35 w 105"/>
                    <a:gd name="T105" fmla="*/ 7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 h="102">
                      <a:moveTo>
                        <a:pt x="62" y="102"/>
                      </a:moveTo>
                      <a:cubicBezTo>
                        <a:pt x="62" y="99"/>
                        <a:pt x="62" y="95"/>
                        <a:pt x="62" y="92"/>
                      </a:cubicBezTo>
                      <a:cubicBezTo>
                        <a:pt x="74" y="92"/>
                        <a:pt x="86" y="92"/>
                        <a:pt x="99" y="92"/>
                      </a:cubicBezTo>
                      <a:cubicBezTo>
                        <a:pt x="101" y="92"/>
                        <a:pt x="104" y="91"/>
                        <a:pt x="104" y="89"/>
                      </a:cubicBezTo>
                      <a:cubicBezTo>
                        <a:pt x="105" y="86"/>
                        <a:pt x="105" y="82"/>
                        <a:pt x="105" y="79"/>
                      </a:cubicBezTo>
                      <a:cubicBezTo>
                        <a:pt x="105" y="58"/>
                        <a:pt x="105" y="37"/>
                        <a:pt x="105" y="16"/>
                      </a:cubicBezTo>
                      <a:cubicBezTo>
                        <a:pt x="105" y="14"/>
                        <a:pt x="105" y="12"/>
                        <a:pt x="104" y="10"/>
                      </a:cubicBezTo>
                      <a:cubicBezTo>
                        <a:pt x="102" y="9"/>
                        <a:pt x="100" y="9"/>
                        <a:pt x="98" y="9"/>
                      </a:cubicBezTo>
                      <a:cubicBezTo>
                        <a:pt x="86" y="9"/>
                        <a:pt x="74" y="9"/>
                        <a:pt x="62" y="9"/>
                      </a:cubicBezTo>
                      <a:cubicBezTo>
                        <a:pt x="62" y="6"/>
                        <a:pt x="62" y="3"/>
                        <a:pt x="62" y="0"/>
                      </a:cubicBezTo>
                      <a:cubicBezTo>
                        <a:pt x="55" y="0"/>
                        <a:pt x="55" y="0"/>
                        <a:pt x="55" y="0"/>
                      </a:cubicBezTo>
                      <a:cubicBezTo>
                        <a:pt x="36" y="3"/>
                        <a:pt x="18" y="6"/>
                        <a:pt x="0" y="9"/>
                      </a:cubicBezTo>
                      <a:cubicBezTo>
                        <a:pt x="0" y="37"/>
                        <a:pt x="0" y="65"/>
                        <a:pt x="0" y="93"/>
                      </a:cubicBezTo>
                      <a:cubicBezTo>
                        <a:pt x="18" y="96"/>
                        <a:pt x="36" y="99"/>
                        <a:pt x="54" y="102"/>
                      </a:cubicBezTo>
                      <a:lnTo>
                        <a:pt x="62" y="102"/>
                      </a:lnTo>
                      <a:close/>
                      <a:moveTo>
                        <a:pt x="62" y="81"/>
                      </a:moveTo>
                      <a:cubicBezTo>
                        <a:pt x="65" y="81"/>
                        <a:pt x="68" y="81"/>
                        <a:pt x="71" y="81"/>
                      </a:cubicBezTo>
                      <a:cubicBezTo>
                        <a:pt x="71" y="78"/>
                        <a:pt x="71" y="75"/>
                        <a:pt x="71" y="73"/>
                      </a:cubicBezTo>
                      <a:cubicBezTo>
                        <a:pt x="68" y="73"/>
                        <a:pt x="65" y="73"/>
                        <a:pt x="62" y="73"/>
                      </a:cubicBezTo>
                      <a:cubicBezTo>
                        <a:pt x="62" y="71"/>
                        <a:pt x="62" y="69"/>
                        <a:pt x="62" y="68"/>
                      </a:cubicBezTo>
                      <a:cubicBezTo>
                        <a:pt x="65" y="68"/>
                        <a:pt x="68" y="68"/>
                        <a:pt x="71" y="68"/>
                      </a:cubicBezTo>
                      <a:cubicBezTo>
                        <a:pt x="71" y="65"/>
                        <a:pt x="71" y="62"/>
                        <a:pt x="71" y="59"/>
                      </a:cubicBezTo>
                      <a:cubicBezTo>
                        <a:pt x="68" y="59"/>
                        <a:pt x="65" y="59"/>
                        <a:pt x="62" y="59"/>
                      </a:cubicBezTo>
                      <a:cubicBezTo>
                        <a:pt x="62" y="58"/>
                        <a:pt x="62" y="56"/>
                        <a:pt x="62" y="55"/>
                      </a:cubicBezTo>
                      <a:cubicBezTo>
                        <a:pt x="65" y="55"/>
                        <a:pt x="68" y="55"/>
                        <a:pt x="71" y="55"/>
                      </a:cubicBezTo>
                      <a:cubicBezTo>
                        <a:pt x="71" y="52"/>
                        <a:pt x="71" y="49"/>
                        <a:pt x="71" y="46"/>
                      </a:cubicBezTo>
                      <a:cubicBezTo>
                        <a:pt x="68" y="46"/>
                        <a:pt x="65" y="46"/>
                        <a:pt x="62" y="46"/>
                      </a:cubicBezTo>
                      <a:cubicBezTo>
                        <a:pt x="62" y="45"/>
                        <a:pt x="62" y="43"/>
                        <a:pt x="62" y="41"/>
                      </a:cubicBezTo>
                      <a:cubicBezTo>
                        <a:pt x="65" y="41"/>
                        <a:pt x="68" y="41"/>
                        <a:pt x="71" y="41"/>
                      </a:cubicBezTo>
                      <a:cubicBezTo>
                        <a:pt x="71" y="39"/>
                        <a:pt x="71" y="36"/>
                        <a:pt x="71" y="33"/>
                      </a:cubicBezTo>
                      <a:cubicBezTo>
                        <a:pt x="68" y="33"/>
                        <a:pt x="65" y="33"/>
                        <a:pt x="62" y="33"/>
                      </a:cubicBezTo>
                      <a:cubicBezTo>
                        <a:pt x="62" y="31"/>
                        <a:pt x="62" y="30"/>
                        <a:pt x="62" y="28"/>
                      </a:cubicBezTo>
                      <a:cubicBezTo>
                        <a:pt x="65" y="28"/>
                        <a:pt x="68" y="28"/>
                        <a:pt x="71" y="28"/>
                      </a:cubicBezTo>
                      <a:cubicBezTo>
                        <a:pt x="71" y="26"/>
                        <a:pt x="71" y="23"/>
                        <a:pt x="71" y="20"/>
                      </a:cubicBezTo>
                      <a:cubicBezTo>
                        <a:pt x="68" y="20"/>
                        <a:pt x="65" y="20"/>
                        <a:pt x="62" y="20"/>
                      </a:cubicBezTo>
                      <a:cubicBezTo>
                        <a:pt x="62" y="18"/>
                        <a:pt x="62" y="15"/>
                        <a:pt x="62" y="13"/>
                      </a:cubicBezTo>
                      <a:cubicBezTo>
                        <a:pt x="75" y="13"/>
                        <a:pt x="88" y="13"/>
                        <a:pt x="101" y="13"/>
                      </a:cubicBezTo>
                      <a:cubicBezTo>
                        <a:pt x="101" y="38"/>
                        <a:pt x="101" y="63"/>
                        <a:pt x="101" y="88"/>
                      </a:cubicBezTo>
                      <a:cubicBezTo>
                        <a:pt x="88" y="88"/>
                        <a:pt x="75" y="88"/>
                        <a:pt x="62" y="88"/>
                      </a:cubicBezTo>
                      <a:cubicBezTo>
                        <a:pt x="62" y="86"/>
                        <a:pt x="62" y="83"/>
                        <a:pt x="62" y="81"/>
                      </a:cubicBezTo>
                      <a:close/>
                      <a:moveTo>
                        <a:pt x="35" y="70"/>
                      </a:moveTo>
                      <a:cubicBezTo>
                        <a:pt x="33" y="65"/>
                        <a:pt x="30" y="60"/>
                        <a:pt x="29" y="55"/>
                      </a:cubicBezTo>
                      <a:cubicBezTo>
                        <a:pt x="27" y="60"/>
                        <a:pt x="25" y="64"/>
                        <a:pt x="23" y="69"/>
                      </a:cubicBezTo>
                      <a:cubicBezTo>
                        <a:pt x="20" y="69"/>
                        <a:pt x="18" y="69"/>
                        <a:pt x="15" y="69"/>
                      </a:cubicBezTo>
                      <a:cubicBezTo>
                        <a:pt x="18" y="63"/>
                        <a:pt x="21" y="57"/>
                        <a:pt x="24" y="51"/>
                      </a:cubicBezTo>
                      <a:cubicBezTo>
                        <a:pt x="22" y="44"/>
                        <a:pt x="19" y="38"/>
                        <a:pt x="16" y="32"/>
                      </a:cubicBezTo>
                      <a:cubicBezTo>
                        <a:pt x="19" y="32"/>
                        <a:pt x="21" y="32"/>
                        <a:pt x="24" y="32"/>
                      </a:cubicBezTo>
                      <a:cubicBezTo>
                        <a:pt x="26" y="36"/>
                        <a:pt x="28" y="41"/>
                        <a:pt x="29" y="46"/>
                      </a:cubicBezTo>
                      <a:cubicBezTo>
                        <a:pt x="31" y="41"/>
                        <a:pt x="33" y="36"/>
                        <a:pt x="35" y="31"/>
                      </a:cubicBezTo>
                      <a:cubicBezTo>
                        <a:pt x="38" y="31"/>
                        <a:pt x="40" y="31"/>
                        <a:pt x="43" y="31"/>
                      </a:cubicBezTo>
                      <a:cubicBezTo>
                        <a:pt x="40" y="37"/>
                        <a:pt x="37" y="44"/>
                        <a:pt x="33" y="50"/>
                      </a:cubicBezTo>
                      <a:cubicBezTo>
                        <a:pt x="37" y="57"/>
                        <a:pt x="40" y="64"/>
                        <a:pt x="43" y="70"/>
                      </a:cubicBezTo>
                      <a:cubicBezTo>
                        <a:pt x="40" y="70"/>
                        <a:pt x="38" y="70"/>
                        <a:pt x="35" y="70"/>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40" name="Freeform 19"/>
                <p:cNvSpPr>
                  <a:spLocks noEditPoints="1"/>
                </p:cNvSpPr>
                <p:nvPr/>
              </p:nvSpPr>
              <p:spPr bwMode="auto">
                <a:xfrm>
                  <a:off x="8915400" y="1285876"/>
                  <a:ext cx="79375" cy="284163"/>
                </a:xfrm>
                <a:custGeom>
                  <a:avLst/>
                  <a:gdLst>
                    <a:gd name="T0" fmla="*/ 17 w 17"/>
                    <a:gd name="T1" fmla="*/ 61 h 61"/>
                    <a:gd name="T2" fmla="*/ 0 w 17"/>
                    <a:gd name="T3" fmla="*/ 61 h 61"/>
                    <a:gd name="T4" fmla="*/ 0 w 17"/>
                    <a:gd name="T5" fmla="*/ 53 h 61"/>
                    <a:gd name="T6" fmla="*/ 17 w 17"/>
                    <a:gd name="T7" fmla="*/ 53 h 61"/>
                    <a:gd name="T8" fmla="*/ 17 w 17"/>
                    <a:gd name="T9" fmla="*/ 61 h 61"/>
                    <a:gd name="T10" fmla="*/ 17 w 17"/>
                    <a:gd name="T11" fmla="*/ 48 h 61"/>
                    <a:gd name="T12" fmla="*/ 0 w 17"/>
                    <a:gd name="T13" fmla="*/ 48 h 61"/>
                    <a:gd name="T14" fmla="*/ 0 w 17"/>
                    <a:gd name="T15" fmla="*/ 39 h 61"/>
                    <a:gd name="T16" fmla="*/ 17 w 17"/>
                    <a:gd name="T17" fmla="*/ 39 h 61"/>
                    <a:gd name="T18" fmla="*/ 17 w 17"/>
                    <a:gd name="T19" fmla="*/ 48 h 61"/>
                    <a:gd name="T20" fmla="*/ 17 w 17"/>
                    <a:gd name="T21" fmla="*/ 35 h 61"/>
                    <a:gd name="T22" fmla="*/ 0 w 17"/>
                    <a:gd name="T23" fmla="*/ 35 h 61"/>
                    <a:gd name="T24" fmla="*/ 0 w 17"/>
                    <a:gd name="T25" fmla="*/ 26 h 61"/>
                    <a:gd name="T26" fmla="*/ 17 w 17"/>
                    <a:gd name="T27" fmla="*/ 26 h 61"/>
                    <a:gd name="T28" fmla="*/ 17 w 17"/>
                    <a:gd name="T29" fmla="*/ 35 h 61"/>
                    <a:gd name="T30" fmla="*/ 17 w 17"/>
                    <a:gd name="T31" fmla="*/ 21 h 61"/>
                    <a:gd name="T32" fmla="*/ 0 w 17"/>
                    <a:gd name="T33" fmla="*/ 21 h 61"/>
                    <a:gd name="T34" fmla="*/ 0 w 17"/>
                    <a:gd name="T35" fmla="*/ 13 h 61"/>
                    <a:gd name="T36" fmla="*/ 17 w 17"/>
                    <a:gd name="T37" fmla="*/ 13 h 61"/>
                    <a:gd name="T38" fmla="*/ 17 w 17"/>
                    <a:gd name="T39" fmla="*/ 21 h 61"/>
                    <a:gd name="T40" fmla="*/ 17 w 17"/>
                    <a:gd name="T41" fmla="*/ 8 h 61"/>
                    <a:gd name="T42" fmla="*/ 0 w 17"/>
                    <a:gd name="T43" fmla="*/ 8 h 61"/>
                    <a:gd name="T44" fmla="*/ 0 w 17"/>
                    <a:gd name="T45" fmla="*/ 0 h 61"/>
                    <a:gd name="T46" fmla="*/ 17 w 17"/>
                    <a:gd name="T47" fmla="*/ 0 h 61"/>
                    <a:gd name="T48" fmla="*/ 17 w 17"/>
                    <a:gd name="T49" fmla="*/ 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 h="61">
                      <a:moveTo>
                        <a:pt x="17" y="61"/>
                      </a:moveTo>
                      <a:cubicBezTo>
                        <a:pt x="11" y="61"/>
                        <a:pt x="6" y="61"/>
                        <a:pt x="0" y="61"/>
                      </a:cubicBezTo>
                      <a:cubicBezTo>
                        <a:pt x="0" y="58"/>
                        <a:pt x="0" y="55"/>
                        <a:pt x="0" y="53"/>
                      </a:cubicBezTo>
                      <a:cubicBezTo>
                        <a:pt x="6" y="53"/>
                        <a:pt x="11" y="53"/>
                        <a:pt x="17" y="53"/>
                      </a:cubicBezTo>
                      <a:cubicBezTo>
                        <a:pt x="17" y="55"/>
                        <a:pt x="17" y="58"/>
                        <a:pt x="17" y="61"/>
                      </a:cubicBezTo>
                      <a:close/>
                      <a:moveTo>
                        <a:pt x="17" y="48"/>
                      </a:moveTo>
                      <a:cubicBezTo>
                        <a:pt x="11" y="48"/>
                        <a:pt x="6" y="48"/>
                        <a:pt x="0" y="48"/>
                      </a:cubicBezTo>
                      <a:cubicBezTo>
                        <a:pt x="0" y="45"/>
                        <a:pt x="0" y="42"/>
                        <a:pt x="0" y="39"/>
                      </a:cubicBezTo>
                      <a:cubicBezTo>
                        <a:pt x="6" y="39"/>
                        <a:pt x="11" y="39"/>
                        <a:pt x="17" y="39"/>
                      </a:cubicBezTo>
                      <a:cubicBezTo>
                        <a:pt x="17" y="42"/>
                        <a:pt x="17" y="45"/>
                        <a:pt x="17" y="48"/>
                      </a:cubicBezTo>
                      <a:close/>
                      <a:moveTo>
                        <a:pt x="17" y="35"/>
                      </a:moveTo>
                      <a:cubicBezTo>
                        <a:pt x="11" y="35"/>
                        <a:pt x="6" y="35"/>
                        <a:pt x="0" y="35"/>
                      </a:cubicBezTo>
                      <a:cubicBezTo>
                        <a:pt x="0" y="32"/>
                        <a:pt x="0" y="29"/>
                        <a:pt x="0" y="26"/>
                      </a:cubicBezTo>
                      <a:cubicBezTo>
                        <a:pt x="6" y="26"/>
                        <a:pt x="11" y="26"/>
                        <a:pt x="17" y="26"/>
                      </a:cubicBezTo>
                      <a:cubicBezTo>
                        <a:pt x="17" y="29"/>
                        <a:pt x="17" y="32"/>
                        <a:pt x="17" y="35"/>
                      </a:cubicBezTo>
                      <a:close/>
                      <a:moveTo>
                        <a:pt x="17" y="21"/>
                      </a:moveTo>
                      <a:cubicBezTo>
                        <a:pt x="11" y="21"/>
                        <a:pt x="6" y="21"/>
                        <a:pt x="0" y="21"/>
                      </a:cubicBezTo>
                      <a:cubicBezTo>
                        <a:pt x="0" y="19"/>
                        <a:pt x="0" y="16"/>
                        <a:pt x="0" y="13"/>
                      </a:cubicBezTo>
                      <a:cubicBezTo>
                        <a:pt x="6" y="13"/>
                        <a:pt x="11" y="13"/>
                        <a:pt x="17" y="13"/>
                      </a:cubicBezTo>
                      <a:cubicBezTo>
                        <a:pt x="17" y="16"/>
                        <a:pt x="17" y="19"/>
                        <a:pt x="17" y="21"/>
                      </a:cubicBezTo>
                      <a:close/>
                      <a:moveTo>
                        <a:pt x="17" y="8"/>
                      </a:moveTo>
                      <a:cubicBezTo>
                        <a:pt x="11" y="8"/>
                        <a:pt x="6" y="8"/>
                        <a:pt x="0" y="8"/>
                      </a:cubicBezTo>
                      <a:cubicBezTo>
                        <a:pt x="0" y="6"/>
                        <a:pt x="0" y="3"/>
                        <a:pt x="0" y="0"/>
                      </a:cubicBezTo>
                      <a:cubicBezTo>
                        <a:pt x="6" y="0"/>
                        <a:pt x="11" y="0"/>
                        <a:pt x="17" y="0"/>
                      </a:cubicBezTo>
                      <a:cubicBezTo>
                        <a:pt x="17" y="3"/>
                        <a:pt x="17" y="6"/>
                        <a:pt x="17"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41" name="Freeform 20"/>
                <p:cNvSpPr>
                  <a:spLocks/>
                </p:cNvSpPr>
                <p:nvPr/>
              </p:nvSpPr>
              <p:spPr bwMode="auto">
                <a:xfrm>
                  <a:off x="8915400" y="1285876"/>
                  <a:ext cx="79375" cy="36513"/>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6"/>
                        <a:pt x="17" y="3"/>
                        <a:pt x="17" y="0"/>
                      </a:cubicBezTo>
                      <a:cubicBezTo>
                        <a:pt x="11" y="0"/>
                        <a:pt x="6" y="0"/>
                        <a:pt x="0" y="0"/>
                      </a:cubicBezTo>
                      <a:cubicBezTo>
                        <a:pt x="0" y="3"/>
                        <a:pt x="0" y="6"/>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42" name="Freeform 21"/>
                <p:cNvSpPr>
                  <a:spLocks/>
                </p:cNvSpPr>
                <p:nvPr/>
              </p:nvSpPr>
              <p:spPr bwMode="auto">
                <a:xfrm>
                  <a:off x="8915400" y="1346201"/>
                  <a:ext cx="79375" cy="36513"/>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6"/>
                        <a:pt x="17" y="3"/>
                        <a:pt x="17" y="0"/>
                      </a:cubicBezTo>
                      <a:cubicBezTo>
                        <a:pt x="11" y="0"/>
                        <a:pt x="6" y="0"/>
                        <a:pt x="0" y="0"/>
                      </a:cubicBezTo>
                      <a:cubicBezTo>
                        <a:pt x="0" y="3"/>
                        <a:pt x="0" y="6"/>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43" name="Freeform 22"/>
                <p:cNvSpPr>
                  <a:spLocks/>
                </p:cNvSpPr>
                <p:nvPr/>
              </p:nvSpPr>
              <p:spPr bwMode="auto">
                <a:xfrm>
                  <a:off x="8915400" y="1406526"/>
                  <a:ext cx="79375" cy="41275"/>
                </a:xfrm>
                <a:custGeom>
                  <a:avLst/>
                  <a:gdLst>
                    <a:gd name="T0" fmla="*/ 0 w 17"/>
                    <a:gd name="T1" fmla="*/ 9 h 9"/>
                    <a:gd name="T2" fmla="*/ 17 w 17"/>
                    <a:gd name="T3" fmla="*/ 9 h 9"/>
                    <a:gd name="T4" fmla="*/ 17 w 17"/>
                    <a:gd name="T5" fmla="*/ 0 h 9"/>
                    <a:gd name="T6" fmla="*/ 0 w 17"/>
                    <a:gd name="T7" fmla="*/ 0 h 9"/>
                    <a:gd name="T8" fmla="*/ 0 w 17"/>
                    <a:gd name="T9" fmla="*/ 9 h 9"/>
                  </a:gdLst>
                  <a:ahLst/>
                  <a:cxnLst>
                    <a:cxn ang="0">
                      <a:pos x="T0" y="T1"/>
                    </a:cxn>
                    <a:cxn ang="0">
                      <a:pos x="T2" y="T3"/>
                    </a:cxn>
                    <a:cxn ang="0">
                      <a:pos x="T4" y="T5"/>
                    </a:cxn>
                    <a:cxn ang="0">
                      <a:pos x="T6" y="T7"/>
                    </a:cxn>
                    <a:cxn ang="0">
                      <a:pos x="T8" y="T9"/>
                    </a:cxn>
                  </a:cxnLst>
                  <a:rect l="0" t="0" r="r" b="b"/>
                  <a:pathLst>
                    <a:path w="17" h="9">
                      <a:moveTo>
                        <a:pt x="0" y="9"/>
                      </a:moveTo>
                      <a:cubicBezTo>
                        <a:pt x="6" y="9"/>
                        <a:pt x="11" y="9"/>
                        <a:pt x="17" y="9"/>
                      </a:cubicBezTo>
                      <a:cubicBezTo>
                        <a:pt x="17" y="6"/>
                        <a:pt x="17" y="3"/>
                        <a:pt x="17" y="0"/>
                      </a:cubicBezTo>
                      <a:cubicBezTo>
                        <a:pt x="11" y="0"/>
                        <a:pt x="6" y="0"/>
                        <a:pt x="0" y="0"/>
                      </a:cubicBezTo>
                      <a:cubicBezTo>
                        <a:pt x="0" y="3"/>
                        <a:pt x="0"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44" name="Freeform 23"/>
                <p:cNvSpPr>
                  <a:spLocks/>
                </p:cNvSpPr>
                <p:nvPr/>
              </p:nvSpPr>
              <p:spPr bwMode="auto">
                <a:xfrm>
                  <a:off x="8915400" y="1466851"/>
                  <a:ext cx="79375" cy="42863"/>
                </a:xfrm>
                <a:custGeom>
                  <a:avLst/>
                  <a:gdLst>
                    <a:gd name="T0" fmla="*/ 0 w 17"/>
                    <a:gd name="T1" fmla="*/ 9 h 9"/>
                    <a:gd name="T2" fmla="*/ 17 w 17"/>
                    <a:gd name="T3" fmla="*/ 9 h 9"/>
                    <a:gd name="T4" fmla="*/ 17 w 17"/>
                    <a:gd name="T5" fmla="*/ 0 h 9"/>
                    <a:gd name="T6" fmla="*/ 0 w 17"/>
                    <a:gd name="T7" fmla="*/ 0 h 9"/>
                    <a:gd name="T8" fmla="*/ 0 w 17"/>
                    <a:gd name="T9" fmla="*/ 9 h 9"/>
                  </a:gdLst>
                  <a:ahLst/>
                  <a:cxnLst>
                    <a:cxn ang="0">
                      <a:pos x="T0" y="T1"/>
                    </a:cxn>
                    <a:cxn ang="0">
                      <a:pos x="T2" y="T3"/>
                    </a:cxn>
                    <a:cxn ang="0">
                      <a:pos x="T4" y="T5"/>
                    </a:cxn>
                    <a:cxn ang="0">
                      <a:pos x="T6" y="T7"/>
                    </a:cxn>
                    <a:cxn ang="0">
                      <a:pos x="T8" y="T9"/>
                    </a:cxn>
                  </a:cxnLst>
                  <a:rect l="0" t="0" r="r" b="b"/>
                  <a:pathLst>
                    <a:path w="17" h="9">
                      <a:moveTo>
                        <a:pt x="0" y="9"/>
                      </a:moveTo>
                      <a:cubicBezTo>
                        <a:pt x="6" y="9"/>
                        <a:pt x="11" y="9"/>
                        <a:pt x="17" y="9"/>
                      </a:cubicBezTo>
                      <a:cubicBezTo>
                        <a:pt x="17" y="6"/>
                        <a:pt x="17" y="3"/>
                        <a:pt x="17" y="0"/>
                      </a:cubicBezTo>
                      <a:cubicBezTo>
                        <a:pt x="11" y="0"/>
                        <a:pt x="6" y="0"/>
                        <a:pt x="0" y="0"/>
                      </a:cubicBezTo>
                      <a:cubicBezTo>
                        <a:pt x="0" y="3"/>
                        <a:pt x="0"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45" name="Freeform 24"/>
                <p:cNvSpPr>
                  <a:spLocks/>
                </p:cNvSpPr>
                <p:nvPr/>
              </p:nvSpPr>
              <p:spPr bwMode="auto">
                <a:xfrm>
                  <a:off x="8915400" y="1531938"/>
                  <a:ext cx="79375" cy="38100"/>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5"/>
                        <a:pt x="17" y="2"/>
                        <a:pt x="17" y="0"/>
                      </a:cubicBezTo>
                      <a:cubicBezTo>
                        <a:pt x="11" y="0"/>
                        <a:pt x="6" y="0"/>
                        <a:pt x="0" y="0"/>
                      </a:cubicBezTo>
                      <a:cubicBezTo>
                        <a:pt x="0" y="2"/>
                        <a:pt x="0" y="5"/>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sp>
            <p:nvSpPr>
              <p:cNvPr id="38" name="Freeform 25"/>
              <p:cNvSpPr>
                <a:spLocks noEditPoints="1"/>
              </p:cNvSpPr>
              <p:nvPr/>
            </p:nvSpPr>
            <p:spPr bwMode="auto">
              <a:xfrm>
                <a:off x="6734540" y="2125249"/>
                <a:ext cx="1600200" cy="1549933"/>
              </a:xfrm>
              <a:custGeom>
                <a:avLst/>
                <a:gdLst>
                  <a:gd name="T0" fmla="*/ 65 w 65"/>
                  <a:gd name="T1" fmla="*/ 8 h 63"/>
                  <a:gd name="T2" fmla="*/ 62 w 65"/>
                  <a:gd name="T3" fmla="*/ 6 h 63"/>
                  <a:gd name="T4" fmla="*/ 38 w 65"/>
                  <a:gd name="T5" fmla="*/ 6 h 63"/>
                  <a:gd name="T6" fmla="*/ 38 w 65"/>
                  <a:gd name="T7" fmla="*/ 0 h 63"/>
                  <a:gd name="T8" fmla="*/ 34 w 65"/>
                  <a:gd name="T9" fmla="*/ 0 h 63"/>
                  <a:gd name="T10" fmla="*/ 0 w 65"/>
                  <a:gd name="T11" fmla="*/ 6 h 63"/>
                  <a:gd name="T12" fmla="*/ 0 w 65"/>
                  <a:gd name="T13" fmla="*/ 57 h 63"/>
                  <a:gd name="T14" fmla="*/ 34 w 65"/>
                  <a:gd name="T15" fmla="*/ 63 h 63"/>
                  <a:gd name="T16" fmla="*/ 38 w 65"/>
                  <a:gd name="T17" fmla="*/ 63 h 63"/>
                  <a:gd name="T18" fmla="*/ 38 w 65"/>
                  <a:gd name="T19" fmla="*/ 57 h 63"/>
                  <a:gd name="T20" fmla="*/ 60 w 65"/>
                  <a:gd name="T21" fmla="*/ 57 h 63"/>
                  <a:gd name="T22" fmla="*/ 64 w 65"/>
                  <a:gd name="T23" fmla="*/ 56 h 63"/>
                  <a:gd name="T24" fmla="*/ 65 w 65"/>
                  <a:gd name="T25" fmla="*/ 52 h 63"/>
                  <a:gd name="T26" fmla="*/ 65 w 65"/>
                  <a:gd name="T27" fmla="*/ 8 h 63"/>
                  <a:gd name="T28" fmla="*/ 25 w 65"/>
                  <a:gd name="T29" fmla="*/ 41 h 63"/>
                  <a:gd name="T30" fmla="*/ 20 w 65"/>
                  <a:gd name="T31" fmla="*/ 41 h 63"/>
                  <a:gd name="T32" fmla="*/ 17 w 65"/>
                  <a:gd name="T33" fmla="*/ 27 h 63"/>
                  <a:gd name="T34" fmla="*/ 14 w 65"/>
                  <a:gd name="T35" fmla="*/ 41 h 63"/>
                  <a:gd name="T36" fmla="*/ 10 w 65"/>
                  <a:gd name="T37" fmla="*/ 40 h 63"/>
                  <a:gd name="T38" fmla="*/ 6 w 65"/>
                  <a:gd name="T39" fmla="*/ 21 h 63"/>
                  <a:gd name="T40" fmla="*/ 10 w 65"/>
                  <a:gd name="T41" fmla="*/ 21 h 63"/>
                  <a:gd name="T42" fmla="*/ 12 w 65"/>
                  <a:gd name="T43" fmla="*/ 35 h 63"/>
                  <a:gd name="T44" fmla="*/ 16 w 65"/>
                  <a:gd name="T45" fmla="*/ 21 h 63"/>
                  <a:gd name="T46" fmla="*/ 20 w 65"/>
                  <a:gd name="T47" fmla="*/ 20 h 63"/>
                  <a:gd name="T48" fmla="*/ 23 w 65"/>
                  <a:gd name="T49" fmla="*/ 35 h 63"/>
                  <a:gd name="T50" fmla="*/ 25 w 65"/>
                  <a:gd name="T51" fmla="*/ 20 h 63"/>
                  <a:gd name="T52" fmla="*/ 30 w 65"/>
                  <a:gd name="T53" fmla="*/ 20 h 63"/>
                  <a:gd name="T54" fmla="*/ 25 w 65"/>
                  <a:gd name="T55" fmla="*/ 41 h 63"/>
                  <a:gd name="T56" fmla="*/ 63 w 65"/>
                  <a:gd name="T57" fmla="*/ 55 h 63"/>
                  <a:gd name="T58" fmla="*/ 38 w 65"/>
                  <a:gd name="T59" fmla="*/ 55 h 63"/>
                  <a:gd name="T60" fmla="*/ 38 w 65"/>
                  <a:gd name="T61" fmla="*/ 49 h 63"/>
                  <a:gd name="T62" fmla="*/ 57 w 65"/>
                  <a:gd name="T63" fmla="*/ 49 h 63"/>
                  <a:gd name="T64" fmla="*/ 57 w 65"/>
                  <a:gd name="T65" fmla="*/ 46 h 63"/>
                  <a:gd name="T66" fmla="*/ 38 w 65"/>
                  <a:gd name="T67" fmla="*/ 46 h 63"/>
                  <a:gd name="T68" fmla="*/ 38 w 65"/>
                  <a:gd name="T69" fmla="*/ 42 h 63"/>
                  <a:gd name="T70" fmla="*/ 57 w 65"/>
                  <a:gd name="T71" fmla="*/ 42 h 63"/>
                  <a:gd name="T72" fmla="*/ 57 w 65"/>
                  <a:gd name="T73" fmla="*/ 39 h 63"/>
                  <a:gd name="T74" fmla="*/ 38 w 65"/>
                  <a:gd name="T75" fmla="*/ 39 h 63"/>
                  <a:gd name="T76" fmla="*/ 38 w 65"/>
                  <a:gd name="T77" fmla="*/ 36 h 63"/>
                  <a:gd name="T78" fmla="*/ 57 w 65"/>
                  <a:gd name="T79" fmla="*/ 36 h 63"/>
                  <a:gd name="T80" fmla="*/ 57 w 65"/>
                  <a:gd name="T81" fmla="*/ 33 h 63"/>
                  <a:gd name="T82" fmla="*/ 38 w 65"/>
                  <a:gd name="T83" fmla="*/ 33 h 63"/>
                  <a:gd name="T84" fmla="*/ 38 w 65"/>
                  <a:gd name="T85" fmla="*/ 29 h 63"/>
                  <a:gd name="T86" fmla="*/ 57 w 65"/>
                  <a:gd name="T87" fmla="*/ 29 h 63"/>
                  <a:gd name="T88" fmla="*/ 57 w 65"/>
                  <a:gd name="T89" fmla="*/ 26 h 63"/>
                  <a:gd name="T90" fmla="*/ 38 w 65"/>
                  <a:gd name="T91" fmla="*/ 26 h 63"/>
                  <a:gd name="T92" fmla="*/ 38 w 65"/>
                  <a:gd name="T93" fmla="*/ 22 h 63"/>
                  <a:gd name="T94" fmla="*/ 57 w 65"/>
                  <a:gd name="T95" fmla="*/ 22 h 63"/>
                  <a:gd name="T96" fmla="*/ 57 w 65"/>
                  <a:gd name="T97" fmla="*/ 19 h 63"/>
                  <a:gd name="T98" fmla="*/ 38 w 65"/>
                  <a:gd name="T99" fmla="*/ 19 h 63"/>
                  <a:gd name="T100" fmla="*/ 38 w 65"/>
                  <a:gd name="T101" fmla="*/ 16 h 63"/>
                  <a:gd name="T102" fmla="*/ 57 w 65"/>
                  <a:gd name="T103" fmla="*/ 16 h 63"/>
                  <a:gd name="T104" fmla="*/ 57 w 65"/>
                  <a:gd name="T105" fmla="*/ 13 h 63"/>
                  <a:gd name="T106" fmla="*/ 38 w 65"/>
                  <a:gd name="T107" fmla="*/ 13 h 63"/>
                  <a:gd name="T108" fmla="*/ 38 w 65"/>
                  <a:gd name="T109" fmla="*/ 8 h 63"/>
                  <a:gd name="T110" fmla="*/ 63 w 65"/>
                  <a:gd name="T111" fmla="*/ 8 h 63"/>
                  <a:gd name="T112" fmla="*/ 63 w 65"/>
                  <a:gd name="T113" fmla="*/ 5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63">
                    <a:moveTo>
                      <a:pt x="65" y="8"/>
                    </a:moveTo>
                    <a:cubicBezTo>
                      <a:pt x="65" y="7"/>
                      <a:pt x="64" y="5"/>
                      <a:pt x="62" y="6"/>
                    </a:cubicBezTo>
                    <a:cubicBezTo>
                      <a:pt x="54" y="5"/>
                      <a:pt x="46" y="6"/>
                      <a:pt x="38" y="6"/>
                    </a:cubicBezTo>
                    <a:cubicBezTo>
                      <a:pt x="38" y="4"/>
                      <a:pt x="38" y="2"/>
                      <a:pt x="38" y="0"/>
                    </a:cubicBezTo>
                    <a:cubicBezTo>
                      <a:pt x="34" y="0"/>
                      <a:pt x="34" y="0"/>
                      <a:pt x="34" y="0"/>
                    </a:cubicBezTo>
                    <a:cubicBezTo>
                      <a:pt x="23" y="2"/>
                      <a:pt x="12" y="4"/>
                      <a:pt x="0" y="6"/>
                    </a:cubicBezTo>
                    <a:cubicBezTo>
                      <a:pt x="0" y="23"/>
                      <a:pt x="0" y="40"/>
                      <a:pt x="0" y="57"/>
                    </a:cubicBezTo>
                    <a:cubicBezTo>
                      <a:pt x="12" y="59"/>
                      <a:pt x="23" y="61"/>
                      <a:pt x="34" y="63"/>
                    </a:cubicBezTo>
                    <a:cubicBezTo>
                      <a:pt x="38" y="63"/>
                      <a:pt x="38" y="63"/>
                      <a:pt x="38" y="63"/>
                    </a:cubicBezTo>
                    <a:cubicBezTo>
                      <a:pt x="38" y="61"/>
                      <a:pt x="38" y="59"/>
                      <a:pt x="38" y="57"/>
                    </a:cubicBezTo>
                    <a:cubicBezTo>
                      <a:pt x="46" y="57"/>
                      <a:pt x="53" y="57"/>
                      <a:pt x="60" y="57"/>
                    </a:cubicBezTo>
                    <a:cubicBezTo>
                      <a:pt x="62" y="57"/>
                      <a:pt x="63" y="57"/>
                      <a:pt x="64" y="56"/>
                    </a:cubicBezTo>
                    <a:cubicBezTo>
                      <a:pt x="65" y="55"/>
                      <a:pt x="65" y="53"/>
                      <a:pt x="65" y="52"/>
                    </a:cubicBezTo>
                    <a:cubicBezTo>
                      <a:pt x="65" y="37"/>
                      <a:pt x="65" y="23"/>
                      <a:pt x="65" y="8"/>
                    </a:cubicBezTo>
                    <a:close/>
                    <a:moveTo>
                      <a:pt x="25" y="41"/>
                    </a:moveTo>
                    <a:cubicBezTo>
                      <a:pt x="24" y="42"/>
                      <a:pt x="22" y="41"/>
                      <a:pt x="20" y="41"/>
                    </a:cubicBezTo>
                    <a:cubicBezTo>
                      <a:pt x="19" y="36"/>
                      <a:pt x="18" y="31"/>
                      <a:pt x="17" y="27"/>
                    </a:cubicBezTo>
                    <a:cubicBezTo>
                      <a:pt x="16" y="31"/>
                      <a:pt x="15" y="36"/>
                      <a:pt x="14" y="41"/>
                    </a:cubicBezTo>
                    <a:cubicBezTo>
                      <a:pt x="13" y="41"/>
                      <a:pt x="12" y="41"/>
                      <a:pt x="10" y="40"/>
                    </a:cubicBezTo>
                    <a:cubicBezTo>
                      <a:pt x="9" y="34"/>
                      <a:pt x="8" y="28"/>
                      <a:pt x="6" y="21"/>
                    </a:cubicBezTo>
                    <a:cubicBezTo>
                      <a:pt x="8" y="21"/>
                      <a:pt x="9" y="21"/>
                      <a:pt x="10" y="21"/>
                    </a:cubicBezTo>
                    <a:cubicBezTo>
                      <a:pt x="11" y="26"/>
                      <a:pt x="12" y="30"/>
                      <a:pt x="12" y="35"/>
                    </a:cubicBezTo>
                    <a:cubicBezTo>
                      <a:pt x="13" y="30"/>
                      <a:pt x="14" y="25"/>
                      <a:pt x="16" y="21"/>
                    </a:cubicBezTo>
                    <a:cubicBezTo>
                      <a:pt x="17" y="21"/>
                      <a:pt x="18" y="21"/>
                      <a:pt x="20" y="20"/>
                    </a:cubicBezTo>
                    <a:cubicBezTo>
                      <a:pt x="21" y="25"/>
                      <a:pt x="22" y="30"/>
                      <a:pt x="23" y="35"/>
                    </a:cubicBezTo>
                    <a:cubicBezTo>
                      <a:pt x="24" y="30"/>
                      <a:pt x="24" y="25"/>
                      <a:pt x="25" y="20"/>
                    </a:cubicBezTo>
                    <a:cubicBezTo>
                      <a:pt x="27" y="20"/>
                      <a:pt x="28" y="20"/>
                      <a:pt x="30" y="20"/>
                    </a:cubicBezTo>
                    <a:cubicBezTo>
                      <a:pt x="28" y="27"/>
                      <a:pt x="27" y="34"/>
                      <a:pt x="25" y="41"/>
                    </a:cubicBezTo>
                    <a:close/>
                    <a:moveTo>
                      <a:pt x="63" y="55"/>
                    </a:moveTo>
                    <a:cubicBezTo>
                      <a:pt x="55" y="55"/>
                      <a:pt x="46" y="55"/>
                      <a:pt x="38" y="55"/>
                    </a:cubicBezTo>
                    <a:cubicBezTo>
                      <a:pt x="38" y="53"/>
                      <a:pt x="38" y="51"/>
                      <a:pt x="38" y="49"/>
                    </a:cubicBezTo>
                    <a:cubicBezTo>
                      <a:pt x="45" y="49"/>
                      <a:pt x="51" y="49"/>
                      <a:pt x="57" y="49"/>
                    </a:cubicBezTo>
                    <a:cubicBezTo>
                      <a:pt x="57" y="48"/>
                      <a:pt x="57" y="47"/>
                      <a:pt x="57" y="46"/>
                    </a:cubicBezTo>
                    <a:cubicBezTo>
                      <a:pt x="51" y="46"/>
                      <a:pt x="45" y="46"/>
                      <a:pt x="38" y="46"/>
                    </a:cubicBezTo>
                    <a:cubicBezTo>
                      <a:pt x="38" y="45"/>
                      <a:pt x="38" y="43"/>
                      <a:pt x="38" y="42"/>
                    </a:cubicBezTo>
                    <a:cubicBezTo>
                      <a:pt x="45" y="42"/>
                      <a:pt x="51" y="42"/>
                      <a:pt x="57" y="42"/>
                    </a:cubicBezTo>
                    <a:cubicBezTo>
                      <a:pt x="57" y="41"/>
                      <a:pt x="57" y="40"/>
                      <a:pt x="57" y="39"/>
                    </a:cubicBezTo>
                    <a:cubicBezTo>
                      <a:pt x="51" y="39"/>
                      <a:pt x="45" y="39"/>
                      <a:pt x="38" y="39"/>
                    </a:cubicBezTo>
                    <a:cubicBezTo>
                      <a:pt x="38" y="38"/>
                      <a:pt x="38" y="37"/>
                      <a:pt x="38" y="36"/>
                    </a:cubicBezTo>
                    <a:cubicBezTo>
                      <a:pt x="45" y="36"/>
                      <a:pt x="51" y="36"/>
                      <a:pt x="57" y="36"/>
                    </a:cubicBezTo>
                    <a:cubicBezTo>
                      <a:pt x="57" y="35"/>
                      <a:pt x="57" y="34"/>
                      <a:pt x="57" y="33"/>
                    </a:cubicBezTo>
                    <a:cubicBezTo>
                      <a:pt x="51" y="33"/>
                      <a:pt x="45" y="33"/>
                      <a:pt x="38" y="33"/>
                    </a:cubicBezTo>
                    <a:cubicBezTo>
                      <a:pt x="38" y="31"/>
                      <a:pt x="38" y="30"/>
                      <a:pt x="38" y="29"/>
                    </a:cubicBezTo>
                    <a:cubicBezTo>
                      <a:pt x="45" y="29"/>
                      <a:pt x="51" y="29"/>
                      <a:pt x="57" y="29"/>
                    </a:cubicBezTo>
                    <a:cubicBezTo>
                      <a:pt x="57" y="28"/>
                      <a:pt x="57" y="27"/>
                      <a:pt x="57" y="26"/>
                    </a:cubicBezTo>
                    <a:cubicBezTo>
                      <a:pt x="51" y="26"/>
                      <a:pt x="45" y="26"/>
                      <a:pt x="38" y="26"/>
                    </a:cubicBezTo>
                    <a:cubicBezTo>
                      <a:pt x="38" y="25"/>
                      <a:pt x="38" y="24"/>
                      <a:pt x="38" y="22"/>
                    </a:cubicBezTo>
                    <a:cubicBezTo>
                      <a:pt x="45" y="22"/>
                      <a:pt x="51" y="22"/>
                      <a:pt x="57" y="22"/>
                    </a:cubicBezTo>
                    <a:cubicBezTo>
                      <a:pt x="57" y="21"/>
                      <a:pt x="57" y="20"/>
                      <a:pt x="57" y="19"/>
                    </a:cubicBezTo>
                    <a:cubicBezTo>
                      <a:pt x="51" y="19"/>
                      <a:pt x="45" y="19"/>
                      <a:pt x="38" y="19"/>
                    </a:cubicBezTo>
                    <a:cubicBezTo>
                      <a:pt x="38" y="18"/>
                      <a:pt x="38" y="17"/>
                      <a:pt x="38" y="16"/>
                    </a:cubicBezTo>
                    <a:cubicBezTo>
                      <a:pt x="45" y="16"/>
                      <a:pt x="51" y="16"/>
                      <a:pt x="57" y="16"/>
                    </a:cubicBezTo>
                    <a:cubicBezTo>
                      <a:pt x="57" y="15"/>
                      <a:pt x="57" y="14"/>
                      <a:pt x="57" y="13"/>
                    </a:cubicBezTo>
                    <a:cubicBezTo>
                      <a:pt x="51" y="13"/>
                      <a:pt x="45" y="13"/>
                      <a:pt x="38" y="13"/>
                    </a:cubicBezTo>
                    <a:cubicBezTo>
                      <a:pt x="38" y="11"/>
                      <a:pt x="38" y="9"/>
                      <a:pt x="38" y="8"/>
                    </a:cubicBezTo>
                    <a:cubicBezTo>
                      <a:pt x="46" y="8"/>
                      <a:pt x="55" y="8"/>
                      <a:pt x="63" y="8"/>
                    </a:cubicBezTo>
                    <a:cubicBezTo>
                      <a:pt x="63" y="23"/>
                      <a:pt x="63" y="39"/>
                      <a:pt x="63" y="55"/>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sp>
        <p:nvSpPr>
          <p:cNvPr id="48" name="TextBox 47"/>
          <p:cNvSpPr txBox="1"/>
          <p:nvPr/>
        </p:nvSpPr>
        <p:spPr>
          <a:xfrm>
            <a:off x="448056" y="1344168"/>
            <a:ext cx="4855464" cy="1862048"/>
          </a:xfrm>
          <a:prstGeom prst="rect">
            <a:avLst/>
          </a:prstGeom>
          <a:noFill/>
        </p:spPr>
        <p:txBody>
          <a:bodyPr wrap="square" lIns="0" tIns="0" rIns="0" bIns="0" rtlCol="0">
            <a:spAutoFit/>
          </a:bodyPr>
          <a:lstStyle/>
          <a:p>
            <a:r>
              <a:rPr lang="en-US" sz="1100" dirty="0" err="1">
                <a:solidFill>
                  <a:srgbClr val="000000"/>
                </a:solidFill>
                <a:highlight>
                  <a:srgbClr val="FFFFFF"/>
                </a:highlight>
                <a:latin typeface="Consolas" panose="020B0609020204030204" pitchFamily="49" charset="0"/>
              </a:rPr>
              <a:t>Excel.run</a:t>
            </a:r>
            <a:r>
              <a:rPr lang="en-US" sz="1100" dirty="0">
                <a:solidFill>
                  <a:srgbClr val="000000"/>
                </a:solidFill>
                <a:highlight>
                  <a:srgbClr val="FFFFFF"/>
                </a:highlight>
                <a:latin typeface="Consolas" panose="020B0609020204030204" pitchFamily="49" charset="0"/>
              </a:rPr>
              <a:t>(</a:t>
            </a:r>
            <a:r>
              <a:rPr lang="en-US" sz="1100" dirty="0">
                <a:solidFill>
                  <a:srgbClr val="0000FF"/>
                </a:solidFill>
                <a:highlight>
                  <a:srgbClr val="FFFFFF"/>
                </a:highlight>
                <a:latin typeface="Consolas" panose="020B0609020204030204" pitchFamily="49" charset="0"/>
              </a:rPr>
              <a:t>function</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ctx</a:t>
            </a:r>
            <a:r>
              <a:rPr lang="en-US" sz="1100" dirty="0">
                <a:solidFill>
                  <a:srgbClr val="000000"/>
                </a:solidFill>
                <a:highlight>
                  <a:srgbClr val="FFFFFF"/>
                </a:highlight>
                <a:latin typeface="Consolas" panose="020B0609020204030204" pitchFamily="49" charset="0"/>
              </a:rPr>
              <a:t>) {</a:t>
            </a:r>
          </a:p>
          <a:p>
            <a:r>
              <a:rPr lang="en-US" sz="1100" dirty="0" smtClean="0">
                <a:solidFill>
                  <a:srgbClr val="008000"/>
                </a:solidFill>
                <a:highlight>
                  <a:srgbClr val="FFFFFF"/>
                </a:highlight>
                <a:latin typeface="Consolas" panose="020B0609020204030204" pitchFamily="49" charset="0"/>
              </a:rPr>
              <a:t>    // </a:t>
            </a:r>
            <a:r>
              <a:rPr lang="en-US" sz="1100" dirty="0">
                <a:solidFill>
                  <a:srgbClr val="008000"/>
                </a:solidFill>
                <a:highlight>
                  <a:srgbClr val="FFFFFF"/>
                </a:highlight>
                <a:latin typeface="Consolas" panose="020B0609020204030204" pitchFamily="49" charset="0"/>
              </a:rPr>
              <a:t>Create a proxy object for the active worksheet</a:t>
            </a:r>
            <a:endParaRPr lang="en-US" sz="1100" dirty="0">
              <a:solidFill>
                <a:srgbClr val="000000"/>
              </a:solidFill>
              <a:highlight>
                <a:srgbClr val="FFFFFF"/>
              </a:highlight>
              <a:latin typeface="Consolas" panose="020B0609020204030204" pitchFamily="49" charset="0"/>
            </a:endParaRPr>
          </a:p>
          <a:p>
            <a:r>
              <a:rPr lang="en-US" sz="1100" dirty="0" smtClean="0">
                <a:solidFill>
                  <a:srgbClr val="008000"/>
                </a:solidFill>
                <a:highlight>
                  <a:srgbClr val="FFFFFF"/>
                </a:highlight>
                <a:latin typeface="Consolas" panose="020B0609020204030204" pitchFamily="49" charset="0"/>
              </a:rPr>
              <a:t>    </a:t>
            </a:r>
            <a:r>
              <a:rPr lang="en-US" sz="1100" dirty="0" err="1" smtClean="0">
                <a:solidFill>
                  <a:srgbClr val="0000FF"/>
                </a:solidFill>
                <a:highlight>
                  <a:srgbClr val="FFFFFF"/>
                </a:highlight>
                <a:latin typeface="Consolas" panose="020B0609020204030204" pitchFamily="49" charset="0"/>
              </a:rPr>
              <a:t>var</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sheet = </a:t>
            </a:r>
            <a:r>
              <a:rPr lang="en-US" sz="1100" dirty="0" err="1">
                <a:solidFill>
                  <a:srgbClr val="000000"/>
                </a:solidFill>
                <a:highlight>
                  <a:srgbClr val="FFFFFF"/>
                </a:highlight>
                <a:latin typeface="Consolas" panose="020B0609020204030204" pitchFamily="49" charset="0"/>
              </a:rPr>
              <a:t>ctx.workbook.worksheets.getActiveWorksheet</a:t>
            </a:r>
            <a:r>
              <a:rPr lang="en-US" sz="1100" dirty="0" smtClean="0">
                <a:solidFill>
                  <a:srgbClr val="000000"/>
                </a:solidFill>
                <a:highlight>
                  <a:srgbClr val="FFFFFF"/>
                </a:highlight>
                <a:latin typeface="Consolas" panose="020B0609020204030204" pitchFamily="49" charset="0"/>
              </a:rPr>
              <a:t>();</a:t>
            </a:r>
          </a:p>
          <a:p>
            <a:r>
              <a:rPr lang="en-US" sz="1100" dirty="0" smtClean="0">
                <a:solidFill>
                  <a:srgbClr val="000000"/>
                </a:solidFill>
                <a:highlight>
                  <a:srgbClr val="FFFFFF"/>
                </a:highlight>
                <a:latin typeface="Consolas" panose="020B0609020204030204" pitchFamily="49" charset="0"/>
              </a:rPr>
              <a:t>    </a:t>
            </a:r>
            <a:r>
              <a:rPr lang="en-US" sz="1100" dirty="0" err="1" smtClean="0">
                <a:solidFill>
                  <a:srgbClr val="000000"/>
                </a:solidFill>
                <a:highlight>
                  <a:srgbClr val="FFFFFF"/>
                </a:highlight>
                <a:latin typeface="Consolas" panose="020B0609020204030204" pitchFamily="49" charset="0"/>
              </a:rPr>
              <a:t>sheet.getRange</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"A1"</a:t>
            </a:r>
            <a:r>
              <a:rPr lang="en-US" sz="1100" dirty="0">
                <a:solidFill>
                  <a:srgbClr val="000000"/>
                </a:solidFill>
                <a:highlight>
                  <a:srgbClr val="FFFFFF"/>
                </a:highlight>
                <a:latin typeface="Consolas" panose="020B0609020204030204" pitchFamily="49" charset="0"/>
              </a:rPr>
              <a:t>).values = </a:t>
            </a:r>
            <a:r>
              <a:rPr lang="en-US" sz="1100" dirty="0">
                <a:solidFill>
                  <a:srgbClr val="A31515"/>
                </a:solidFill>
                <a:highlight>
                  <a:srgbClr val="FFFFFF"/>
                </a:highlight>
                <a:latin typeface="Consolas" panose="020B0609020204030204" pitchFamily="49" charset="0"/>
              </a:rPr>
              <a:t>"Quarterly Sales Report"</a:t>
            </a:r>
            <a:r>
              <a:rPr lang="en-US" sz="1100" dirty="0">
                <a:solidFill>
                  <a:srgbClr val="000000"/>
                </a:solidFill>
                <a:highlight>
                  <a:srgbClr val="FFFFFF"/>
                </a:highlight>
                <a:latin typeface="Consolas" panose="020B0609020204030204" pitchFamily="49" charset="0"/>
              </a:rPr>
              <a:t>;</a:t>
            </a:r>
          </a:p>
          <a:p>
            <a:r>
              <a:rPr lang="en-US" sz="1100" dirty="0" smtClean="0">
                <a:solidFill>
                  <a:srgbClr val="000000"/>
                </a:solidFill>
                <a:highlight>
                  <a:srgbClr val="FFFFFF"/>
                </a:highlight>
                <a:latin typeface="Consolas" panose="020B0609020204030204" pitchFamily="49" charset="0"/>
              </a:rPr>
              <a:t>    </a:t>
            </a:r>
            <a:r>
              <a:rPr lang="en-US" sz="1100" dirty="0" err="1" smtClean="0">
                <a:solidFill>
                  <a:srgbClr val="000000"/>
                </a:solidFill>
                <a:highlight>
                  <a:srgbClr val="FFFFFF"/>
                </a:highlight>
                <a:latin typeface="Consolas" panose="020B0609020204030204" pitchFamily="49" charset="0"/>
              </a:rPr>
              <a:t>sheet.getRange</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"A1"</a:t>
            </a:r>
            <a:r>
              <a:rPr lang="en-US" sz="1100" dirty="0">
                <a:solidFill>
                  <a:srgbClr val="000000"/>
                </a:solidFill>
                <a:highlight>
                  <a:srgbClr val="FFFFFF"/>
                </a:highlight>
                <a:latin typeface="Consolas" panose="020B0609020204030204" pitchFamily="49" charset="0"/>
              </a:rPr>
              <a:t>).format.font.name = </a:t>
            </a:r>
            <a:r>
              <a:rPr lang="en-US" sz="1100" dirty="0">
                <a:solidFill>
                  <a:srgbClr val="A31515"/>
                </a:solidFill>
                <a:highlight>
                  <a:srgbClr val="FFFFFF"/>
                </a:highlight>
                <a:latin typeface="Consolas" panose="020B0609020204030204" pitchFamily="49" charset="0"/>
              </a:rPr>
              <a:t>"Century"</a:t>
            </a:r>
            <a:r>
              <a:rPr lang="en-US" sz="1100" dirty="0">
                <a:solidFill>
                  <a:srgbClr val="000000"/>
                </a:solidFill>
                <a:highlight>
                  <a:srgbClr val="FFFFFF"/>
                </a:highlight>
                <a:latin typeface="Consolas" panose="020B0609020204030204" pitchFamily="49" charset="0"/>
              </a:rPr>
              <a:t>;</a:t>
            </a:r>
          </a:p>
          <a:p>
            <a:r>
              <a:rPr lang="en-US" sz="1100" dirty="0" smtClean="0">
                <a:solidFill>
                  <a:srgbClr val="000000"/>
                </a:solidFill>
                <a:highlight>
                  <a:srgbClr val="FFFFFF"/>
                </a:highlight>
                <a:latin typeface="Consolas" panose="020B0609020204030204" pitchFamily="49" charset="0"/>
              </a:rPr>
              <a:t>    </a:t>
            </a:r>
            <a:r>
              <a:rPr lang="en-US" sz="1100" dirty="0" err="1" smtClean="0">
                <a:solidFill>
                  <a:srgbClr val="000000"/>
                </a:solidFill>
                <a:highlight>
                  <a:srgbClr val="FFFFFF"/>
                </a:highlight>
                <a:latin typeface="Consolas" panose="020B0609020204030204" pitchFamily="49" charset="0"/>
              </a:rPr>
              <a:t>sheet.getRange</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"A1"</a:t>
            </a:r>
            <a:r>
              <a:rPr lang="en-US" sz="1100" dirty="0">
                <a:solidFill>
                  <a:srgbClr val="000000"/>
                </a:solidFill>
                <a:highlight>
                  <a:srgbClr val="FFFFFF"/>
                </a:highlight>
                <a:latin typeface="Consolas" panose="020B0609020204030204" pitchFamily="49" charset="0"/>
              </a:rPr>
              <a:t>).</a:t>
            </a:r>
            <a:r>
              <a:rPr lang="en-US" sz="1100" dirty="0" err="1">
                <a:solidFill>
                  <a:srgbClr val="000000"/>
                </a:solidFill>
                <a:highlight>
                  <a:srgbClr val="FFFFFF"/>
                </a:highlight>
                <a:latin typeface="Consolas" panose="020B0609020204030204" pitchFamily="49" charset="0"/>
              </a:rPr>
              <a:t>format.font.size</a:t>
            </a:r>
            <a:r>
              <a:rPr lang="en-US" sz="1100" dirty="0">
                <a:solidFill>
                  <a:srgbClr val="000000"/>
                </a:solidFill>
                <a:highlight>
                  <a:srgbClr val="FFFFFF"/>
                </a:highlight>
                <a:latin typeface="Consolas" panose="020B0609020204030204" pitchFamily="49" charset="0"/>
              </a:rPr>
              <a:t> = 26;</a:t>
            </a:r>
          </a:p>
          <a:p>
            <a:r>
              <a:rPr lang="en-US" sz="1100" dirty="0" smtClean="0">
                <a:solidFill>
                  <a:srgbClr val="0000FF"/>
                </a:solidFill>
                <a:highlight>
                  <a:srgbClr val="FFFFFF"/>
                </a:highlight>
                <a:latin typeface="Consolas" panose="020B0609020204030204" pitchFamily="49" charset="0"/>
              </a:rPr>
              <a:t>    </a:t>
            </a:r>
            <a:r>
              <a:rPr lang="en-US" sz="1100" dirty="0" err="1" smtClean="0">
                <a:solidFill>
                  <a:srgbClr val="0000FF"/>
                </a:solidFill>
                <a:highlight>
                  <a:srgbClr val="FFFFFF"/>
                </a:highlight>
                <a:latin typeface="Consolas" panose="020B0609020204030204" pitchFamily="49" charset="0"/>
              </a:rPr>
              <a:t>var</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range = </a:t>
            </a:r>
            <a:r>
              <a:rPr lang="en-US" sz="1100" dirty="0" err="1">
                <a:solidFill>
                  <a:srgbClr val="000000"/>
                </a:solidFill>
                <a:highlight>
                  <a:srgbClr val="FFFFFF"/>
                </a:highlight>
                <a:latin typeface="Consolas" panose="020B0609020204030204" pitchFamily="49" charset="0"/>
              </a:rPr>
              <a:t>sheet.getRange</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"A2:E8"</a:t>
            </a:r>
            <a:r>
              <a:rPr lang="en-US" sz="1100" dirty="0">
                <a:solidFill>
                  <a:srgbClr val="000000"/>
                </a:solidFill>
                <a:highlight>
                  <a:srgbClr val="FFFFFF"/>
                </a:highlight>
                <a:latin typeface="Consolas" panose="020B0609020204030204" pitchFamily="49" charset="0"/>
              </a:rPr>
              <a:t>);</a:t>
            </a:r>
          </a:p>
          <a:p>
            <a:r>
              <a:rPr lang="en-US" sz="1100" dirty="0" smtClean="0">
                <a:solidFill>
                  <a:srgbClr val="000000"/>
                </a:solidFill>
                <a:highlight>
                  <a:srgbClr val="FFFFFF"/>
                </a:highlight>
                <a:latin typeface="Consolas" panose="020B0609020204030204" pitchFamily="49" charset="0"/>
              </a:rPr>
              <a:t>    </a:t>
            </a:r>
            <a:r>
              <a:rPr lang="en-US" sz="1100" dirty="0" err="1" smtClean="0">
                <a:solidFill>
                  <a:srgbClr val="000000"/>
                </a:solidFill>
                <a:highlight>
                  <a:srgbClr val="FFFFFF"/>
                </a:highlight>
                <a:latin typeface="Consolas" panose="020B0609020204030204" pitchFamily="49" charset="0"/>
              </a:rPr>
              <a:t>range.values</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 values;</a:t>
            </a:r>
          </a:p>
          <a:p>
            <a:r>
              <a:rPr lang="en-US" sz="1100" dirty="0" smtClean="0">
                <a:solidFill>
                  <a:srgbClr val="000000"/>
                </a:solidFill>
                <a:highlight>
                  <a:srgbClr val="FFFFFF"/>
                </a:highlight>
                <a:latin typeface="Consolas" panose="020B0609020204030204" pitchFamily="49" charset="0"/>
              </a:rPr>
              <a:t>    </a:t>
            </a:r>
            <a:r>
              <a:rPr lang="en-US" sz="1100" dirty="0" err="1" smtClean="0">
                <a:solidFill>
                  <a:srgbClr val="000000"/>
                </a:solidFill>
                <a:highlight>
                  <a:srgbClr val="FFFFFF"/>
                </a:highlight>
                <a:latin typeface="Consolas" panose="020B0609020204030204" pitchFamily="49" charset="0"/>
              </a:rPr>
              <a:t>sheet.getRange</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"A2:E2"</a:t>
            </a:r>
            <a:r>
              <a:rPr lang="en-US" sz="1100" dirty="0">
                <a:solidFill>
                  <a:srgbClr val="000000"/>
                </a:solidFill>
                <a:highlight>
                  <a:srgbClr val="FFFFFF"/>
                </a:highlight>
                <a:latin typeface="Consolas" panose="020B0609020204030204" pitchFamily="49" charset="0"/>
              </a:rPr>
              <a:t>).</a:t>
            </a:r>
            <a:r>
              <a:rPr lang="en-US" sz="1100" dirty="0" err="1">
                <a:solidFill>
                  <a:srgbClr val="000000"/>
                </a:solidFill>
                <a:highlight>
                  <a:srgbClr val="FFFFFF"/>
                </a:highlight>
                <a:latin typeface="Consolas" panose="020B0609020204030204" pitchFamily="49" charset="0"/>
              </a:rPr>
              <a:t>format.font.bold</a:t>
            </a:r>
            <a:r>
              <a:rPr lang="en-US" sz="1100" dirty="0">
                <a:solidFill>
                  <a:srgbClr val="000000"/>
                </a:solidFill>
                <a:highlight>
                  <a:srgbClr val="FFFFFF"/>
                </a:highlight>
                <a:latin typeface="Consolas" panose="020B0609020204030204" pitchFamily="49" charset="0"/>
              </a:rPr>
              <a:t> = </a:t>
            </a:r>
            <a:r>
              <a:rPr lang="en-US" sz="1100" dirty="0">
                <a:solidFill>
                  <a:srgbClr val="0000FF"/>
                </a:solidFill>
                <a:highlight>
                  <a:srgbClr val="FFFFFF"/>
                </a:highlight>
                <a:latin typeface="Consolas" panose="020B0609020204030204" pitchFamily="49" charset="0"/>
              </a:rPr>
              <a:t>true</a:t>
            </a:r>
            <a:r>
              <a:rPr lang="en-US" sz="1100" dirty="0">
                <a:solidFill>
                  <a:srgbClr val="000000"/>
                </a:solidFill>
                <a:highlight>
                  <a:srgbClr val="FFFFFF"/>
                </a:highlight>
                <a:latin typeface="Consolas" panose="020B0609020204030204" pitchFamily="49" charset="0"/>
              </a:rPr>
              <a:t>;</a:t>
            </a:r>
          </a:p>
          <a:p>
            <a:r>
              <a:rPr lang="en-US" sz="1100" dirty="0" smtClean="0">
                <a:solidFill>
                  <a:srgbClr val="000000"/>
                </a:solidFill>
                <a:highlight>
                  <a:srgbClr val="FFFFFF"/>
                </a:highlight>
                <a:latin typeface="Consolas" panose="020B0609020204030204" pitchFamily="49" charset="0"/>
              </a:rPr>
              <a:t>    </a:t>
            </a:r>
            <a:r>
              <a:rPr lang="en-US" sz="1100" dirty="0" smtClean="0">
                <a:solidFill>
                  <a:srgbClr val="0000FF"/>
                </a:solidFill>
                <a:highlight>
                  <a:srgbClr val="FFFFFF"/>
                </a:highlight>
                <a:latin typeface="Consolas" panose="020B0609020204030204" pitchFamily="49" charset="0"/>
              </a:rPr>
              <a:t>return</a:t>
            </a:r>
            <a:r>
              <a:rPr lang="en-US" sz="1100" dirty="0" smtClean="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ctx.sync</a:t>
            </a:r>
            <a:r>
              <a:rPr lang="en-US" sz="1100" dirty="0">
                <a:solidFill>
                  <a:srgbClr val="000000"/>
                </a:solidFill>
                <a:highlight>
                  <a:srgbClr val="FFFFFF"/>
                </a:highlight>
                <a:latin typeface="Consolas" panose="020B0609020204030204" pitchFamily="49" charset="0"/>
              </a:rPr>
              <a:t>();</a:t>
            </a:r>
          </a:p>
          <a:p>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3536090669"/>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Coding Pattern</a:t>
            </a:r>
          </a:p>
        </p:txBody>
      </p:sp>
      <p:sp>
        <p:nvSpPr>
          <p:cNvPr id="25" name="Rectangle 24"/>
          <p:cNvSpPr/>
          <p:nvPr/>
        </p:nvSpPr>
        <p:spPr>
          <a:xfrm>
            <a:off x="4364776" y="3691552"/>
            <a:ext cx="1840395" cy="739531"/>
          </a:xfrm>
          <a:prstGeom prst="rect">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72" b="1" dirty="0"/>
              <a:t>5. Callback handles </a:t>
            </a:r>
            <a:r>
              <a:rPr lang="en-US" sz="1372" b="1" dirty="0" smtClean="0"/>
              <a:t>success</a:t>
            </a:r>
            <a:endParaRPr lang="en-US" sz="1372" b="1" dirty="0"/>
          </a:p>
        </p:txBody>
      </p:sp>
      <p:grpSp>
        <p:nvGrpSpPr>
          <p:cNvPr id="27" name="Group 26"/>
          <p:cNvGrpSpPr/>
          <p:nvPr/>
        </p:nvGrpSpPr>
        <p:grpSpPr>
          <a:xfrm>
            <a:off x="7408653" y="1180262"/>
            <a:ext cx="3411001" cy="5069158"/>
            <a:chOff x="7559180" y="1202835"/>
            <a:chExt cx="3480305" cy="5172152"/>
          </a:xfrm>
        </p:grpSpPr>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8863" y="1485514"/>
              <a:ext cx="1454092" cy="1103172"/>
            </a:xfrm>
            <a:prstGeom prst="rect">
              <a:avLst/>
            </a:prstGeom>
          </p:spPr>
        </p:pic>
        <p:pic>
          <p:nvPicPr>
            <p:cNvPr id="30" name="Picture 29"/>
            <p:cNvPicPr>
              <a:picLocks noChangeAspect="1"/>
            </p:cNvPicPr>
            <p:nvPr/>
          </p:nvPicPr>
          <p:blipFill rotWithShape="1">
            <a:blip r:embed="rId3"/>
            <a:srcRect l="2435" t="2229" r="2273" b="719"/>
            <a:stretch/>
          </p:blipFill>
          <p:spPr>
            <a:xfrm>
              <a:off x="9452334" y="3366824"/>
              <a:ext cx="1587151" cy="1008074"/>
            </a:xfrm>
            <a:prstGeom prst="rect">
              <a:avLst/>
            </a:prstGeom>
          </p:spPr>
        </p:pic>
        <p:pic>
          <p:nvPicPr>
            <p:cNvPr id="31" name="Picture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63494" y="5384387"/>
              <a:ext cx="1564831" cy="990600"/>
            </a:xfrm>
            <a:prstGeom prst="rect">
              <a:avLst/>
            </a:prstGeom>
          </p:spPr>
        </p:pic>
        <p:sp>
          <p:nvSpPr>
            <p:cNvPr id="32" name="TextBox 31"/>
            <p:cNvSpPr txBox="1"/>
            <p:nvPr/>
          </p:nvSpPr>
          <p:spPr>
            <a:xfrm>
              <a:off x="9965223" y="1202835"/>
              <a:ext cx="561372" cy="400110"/>
            </a:xfrm>
            <a:prstGeom prst="rect">
              <a:avLst/>
            </a:prstGeom>
            <a:noFill/>
          </p:spPr>
          <p:txBody>
            <a:bodyPr wrap="none" rtlCol="0">
              <a:spAutoFit/>
            </a:bodyPr>
            <a:lstStyle/>
            <a:p>
              <a:r>
                <a:rPr lang="en-US" sz="1960" dirty="0">
                  <a:latin typeface="+mj-lt"/>
                </a:rPr>
                <a:t>iOS</a:t>
              </a:r>
            </a:p>
          </p:txBody>
        </p:sp>
        <p:sp>
          <p:nvSpPr>
            <p:cNvPr id="33" name="TextBox 32"/>
            <p:cNvSpPr txBox="1"/>
            <p:nvPr/>
          </p:nvSpPr>
          <p:spPr>
            <a:xfrm>
              <a:off x="9712750" y="2973895"/>
              <a:ext cx="1066318" cy="400110"/>
            </a:xfrm>
            <a:prstGeom prst="rect">
              <a:avLst/>
            </a:prstGeom>
            <a:noFill/>
          </p:spPr>
          <p:txBody>
            <a:bodyPr wrap="none" rtlCol="0">
              <a:spAutoFit/>
            </a:bodyPr>
            <a:lstStyle/>
            <a:p>
              <a:r>
                <a:rPr lang="en-US" sz="1960" dirty="0">
                  <a:latin typeface="+mj-lt"/>
                </a:rPr>
                <a:t>Desktop</a:t>
              </a:r>
            </a:p>
          </p:txBody>
        </p:sp>
        <p:sp>
          <p:nvSpPr>
            <p:cNvPr id="34" name="TextBox 33"/>
            <p:cNvSpPr txBox="1"/>
            <p:nvPr/>
          </p:nvSpPr>
          <p:spPr>
            <a:xfrm>
              <a:off x="9906553" y="4938311"/>
              <a:ext cx="678712" cy="400110"/>
            </a:xfrm>
            <a:prstGeom prst="rect">
              <a:avLst/>
            </a:prstGeom>
            <a:noFill/>
          </p:spPr>
          <p:txBody>
            <a:bodyPr wrap="none" rtlCol="0">
              <a:spAutoFit/>
            </a:bodyPr>
            <a:lstStyle/>
            <a:p>
              <a:r>
                <a:rPr lang="en-US" sz="1960" dirty="0">
                  <a:latin typeface="+mj-lt"/>
                </a:rPr>
                <a:t>Web</a:t>
              </a:r>
            </a:p>
          </p:txBody>
        </p:sp>
        <p:cxnSp>
          <p:nvCxnSpPr>
            <p:cNvPr id="35" name="Elbow Connector 34"/>
            <p:cNvCxnSpPr/>
            <p:nvPr/>
          </p:nvCxnSpPr>
          <p:spPr>
            <a:xfrm rot="5400000" flipH="1" flipV="1">
              <a:off x="8190107" y="1631087"/>
              <a:ext cx="1089900" cy="1692602"/>
            </a:xfrm>
            <a:prstGeom prst="bent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endCxn id="30" idx="1"/>
            </p:cNvCxnSpPr>
            <p:nvPr/>
          </p:nvCxnSpPr>
          <p:spPr>
            <a:xfrm>
              <a:off x="8521803" y="3772658"/>
              <a:ext cx="727898"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p:nvPr/>
          </p:nvCxnSpPr>
          <p:spPr>
            <a:xfrm rot="16200000" flipH="1">
              <a:off x="8038242" y="4717252"/>
              <a:ext cx="1201937" cy="1416704"/>
            </a:xfrm>
            <a:prstGeom prst="bent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8" name="Group 37"/>
            <p:cNvGrpSpPr/>
            <p:nvPr/>
          </p:nvGrpSpPr>
          <p:grpSpPr>
            <a:xfrm>
              <a:off x="7559180" y="3154247"/>
              <a:ext cx="741747" cy="1552372"/>
              <a:chOff x="6734540" y="2125249"/>
              <a:chExt cx="1604292" cy="3357556"/>
            </a:xfrm>
          </p:grpSpPr>
          <p:grpSp>
            <p:nvGrpSpPr>
              <p:cNvPr id="39" name="Group 38"/>
              <p:cNvGrpSpPr/>
              <p:nvPr/>
            </p:nvGrpSpPr>
            <p:grpSpPr>
              <a:xfrm>
                <a:off x="6734540" y="3930433"/>
                <a:ext cx="1604292" cy="1552372"/>
                <a:chOff x="8561388" y="1192213"/>
                <a:chExt cx="490538" cy="474663"/>
              </a:xfrm>
            </p:grpSpPr>
            <p:sp>
              <p:nvSpPr>
                <p:cNvPr id="41" name="Freeform 18"/>
                <p:cNvSpPr>
                  <a:spLocks noEditPoints="1"/>
                </p:cNvSpPr>
                <p:nvPr/>
              </p:nvSpPr>
              <p:spPr bwMode="auto">
                <a:xfrm>
                  <a:off x="8561388" y="1192213"/>
                  <a:ext cx="490538" cy="474663"/>
                </a:xfrm>
                <a:custGeom>
                  <a:avLst/>
                  <a:gdLst>
                    <a:gd name="T0" fmla="*/ 62 w 105"/>
                    <a:gd name="T1" fmla="*/ 102 h 102"/>
                    <a:gd name="T2" fmla="*/ 62 w 105"/>
                    <a:gd name="T3" fmla="*/ 92 h 102"/>
                    <a:gd name="T4" fmla="*/ 99 w 105"/>
                    <a:gd name="T5" fmla="*/ 92 h 102"/>
                    <a:gd name="T6" fmla="*/ 104 w 105"/>
                    <a:gd name="T7" fmla="*/ 89 h 102"/>
                    <a:gd name="T8" fmla="*/ 105 w 105"/>
                    <a:gd name="T9" fmla="*/ 79 h 102"/>
                    <a:gd name="T10" fmla="*/ 105 w 105"/>
                    <a:gd name="T11" fmla="*/ 16 h 102"/>
                    <a:gd name="T12" fmla="*/ 104 w 105"/>
                    <a:gd name="T13" fmla="*/ 10 h 102"/>
                    <a:gd name="T14" fmla="*/ 98 w 105"/>
                    <a:gd name="T15" fmla="*/ 9 h 102"/>
                    <a:gd name="T16" fmla="*/ 62 w 105"/>
                    <a:gd name="T17" fmla="*/ 9 h 102"/>
                    <a:gd name="T18" fmla="*/ 62 w 105"/>
                    <a:gd name="T19" fmla="*/ 0 h 102"/>
                    <a:gd name="T20" fmla="*/ 55 w 105"/>
                    <a:gd name="T21" fmla="*/ 0 h 102"/>
                    <a:gd name="T22" fmla="*/ 0 w 105"/>
                    <a:gd name="T23" fmla="*/ 9 h 102"/>
                    <a:gd name="T24" fmla="*/ 0 w 105"/>
                    <a:gd name="T25" fmla="*/ 93 h 102"/>
                    <a:gd name="T26" fmla="*/ 54 w 105"/>
                    <a:gd name="T27" fmla="*/ 102 h 102"/>
                    <a:gd name="T28" fmla="*/ 62 w 105"/>
                    <a:gd name="T29" fmla="*/ 102 h 102"/>
                    <a:gd name="T30" fmla="*/ 62 w 105"/>
                    <a:gd name="T31" fmla="*/ 81 h 102"/>
                    <a:gd name="T32" fmla="*/ 71 w 105"/>
                    <a:gd name="T33" fmla="*/ 81 h 102"/>
                    <a:gd name="T34" fmla="*/ 71 w 105"/>
                    <a:gd name="T35" fmla="*/ 73 h 102"/>
                    <a:gd name="T36" fmla="*/ 62 w 105"/>
                    <a:gd name="T37" fmla="*/ 73 h 102"/>
                    <a:gd name="T38" fmla="*/ 62 w 105"/>
                    <a:gd name="T39" fmla="*/ 68 h 102"/>
                    <a:gd name="T40" fmla="*/ 71 w 105"/>
                    <a:gd name="T41" fmla="*/ 68 h 102"/>
                    <a:gd name="T42" fmla="*/ 71 w 105"/>
                    <a:gd name="T43" fmla="*/ 59 h 102"/>
                    <a:gd name="T44" fmla="*/ 62 w 105"/>
                    <a:gd name="T45" fmla="*/ 59 h 102"/>
                    <a:gd name="T46" fmla="*/ 62 w 105"/>
                    <a:gd name="T47" fmla="*/ 55 h 102"/>
                    <a:gd name="T48" fmla="*/ 71 w 105"/>
                    <a:gd name="T49" fmla="*/ 55 h 102"/>
                    <a:gd name="T50" fmla="*/ 71 w 105"/>
                    <a:gd name="T51" fmla="*/ 46 h 102"/>
                    <a:gd name="T52" fmla="*/ 62 w 105"/>
                    <a:gd name="T53" fmla="*/ 46 h 102"/>
                    <a:gd name="T54" fmla="*/ 62 w 105"/>
                    <a:gd name="T55" fmla="*/ 41 h 102"/>
                    <a:gd name="T56" fmla="*/ 71 w 105"/>
                    <a:gd name="T57" fmla="*/ 41 h 102"/>
                    <a:gd name="T58" fmla="*/ 71 w 105"/>
                    <a:gd name="T59" fmla="*/ 33 h 102"/>
                    <a:gd name="T60" fmla="*/ 62 w 105"/>
                    <a:gd name="T61" fmla="*/ 33 h 102"/>
                    <a:gd name="T62" fmla="*/ 62 w 105"/>
                    <a:gd name="T63" fmla="*/ 28 h 102"/>
                    <a:gd name="T64" fmla="*/ 71 w 105"/>
                    <a:gd name="T65" fmla="*/ 28 h 102"/>
                    <a:gd name="T66" fmla="*/ 71 w 105"/>
                    <a:gd name="T67" fmla="*/ 20 h 102"/>
                    <a:gd name="T68" fmla="*/ 62 w 105"/>
                    <a:gd name="T69" fmla="*/ 20 h 102"/>
                    <a:gd name="T70" fmla="*/ 62 w 105"/>
                    <a:gd name="T71" fmla="*/ 13 h 102"/>
                    <a:gd name="T72" fmla="*/ 101 w 105"/>
                    <a:gd name="T73" fmla="*/ 13 h 102"/>
                    <a:gd name="T74" fmla="*/ 101 w 105"/>
                    <a:gd name="T75" fmla="*/ 88 h 102"/>
                    <a:gd name="T76" fmla="*/ 62 w 105"/>
                    <a:gd name="T77" fmla="*/ 88 h 102"/>
                    <a:gd name="T78" fmla="*/ 62 w 105"/>
                    <a:gd name="T79" fmla="*/ 81 h 102"/>
                    <a:gd name="T80" fmla="*/ 35 w 105"/>
                    <a:gd name="T81" fmla="*/ 70 h 102"/>
                    <a:gd name="T82" fmla="*/ 29 w 105"/>
                    <a:gd name="T83" fmla="*/ 55 h 102"/>
                    <a:gd name="T84" fmla="*/ 23 w 105"/>
                    <a:gd name="T85" fmla="*/ 69 h 102"/>
                    <a:gd name="T86" fmla="*/ 15 w 105"/>
                    <a:gd name="T87" fmla="*/ 69 h 102"/>
                    <a:gd name="T88" fmla="*/ 24 w 105"/>
                    <a:gd name="T89" fmla="*/ 51 h 102"/>
                    <a:gd name="T90" fmla="*/ 16 w 105"/>
                    <a:gd name="T91" fmla="*/ 32 h 102"/>
                    <a:gd name="T92" fmla="*/ 24 w 105"/>
                    <a:gd name="T93" fmla="*/ 32 h 102"/>
                    <a:gd name="T94" fmla="*/ 29 w 105"/>
                    <a:gd name="T95" fmla="*/ 46 h 102"/>
                    <a:gd name="T96" fmla="*/ 35 w 105"/>
                    <a:gd name="T97" fmla="*/ 31 h 102"/>
                    <a:gd name="T98" fmla="*/ 43 w 105"/>
                    <a:gd name="T99" fmla="*/ 31 h 102"/>
                    <a:gd name="T100" fmla="*/ 33 w 105"/>
                    <a:gd name="T101" fmla="*/ 50 h 102"/>
                    <a:gd name="T102" fmla="*/ 43 w 105"/>
                    <a:gd name="T103" fmla="*/ 70 h 102"/>
                    <a:gd name="T104" fmla="*/ 35 w 105"/>
                    <a:gd name="T105" fmla="*/ 7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 h="102">
                      <a:moveTo>
                        <a:pt x="62" y="102"/>
                      </a:moveTo>
                      <a:cubicBezTo>
                        <a:pt x="62" y="99"/>
                        <a:pt x="62" y="95"/>
                        <a:pt x="62" y="92"/>
                      </a:cubicBezTo>
                      <a:cubicBezTo>
                        <a:pt x="74" y="92"/>
                        <a:pt x="86" y="92"/>
                        <a:pt x="99" y="92"/>
                      </a:cubicBezTo>
                      <a:cubicBezTo>
                        <a:pt x="101" y="92"/>
                        <a:pt x="104" y="91"/>
                        <a:pt x="104" y="89"/>
                      </a:cubicBezTo>
                      <a:cubicBezTo>
                        <a:pt x="105" y="86"/>
                        <a:pt x="105" y="82"/>
                        <a:pt x="105" y="79"/>
                      </a:cubicBezTo>
                      <a:cubicBezTo>
                        <a:pt x="105" y="58"/>
                        <a:pt x="105" y="37"/>
                        <a:pt x="105" y="16"/>
                      </a:cubicBezTo>
                      <a:cubicBezTo>
                        <a:pt x="105" y="14"/>
                        <a:pt x="105" y="12"/>
                        <a:pt x="104" y="10"/>
                      </a:cubicBezTo>
                      <a:cubicBezTo>
                        <a:pt x="102" y="9"/>
                        <a:pt x="100" y="9"/>
                        <a:pt x="98" y="9"/>
                      </a:cubicBezTo>
                      <a:cubicBezTo>
                        <a:pt x="86" y="9"/>
                        <a:pt x="74" y="9"/>
                        <a:pt x="62" y="9"/>
                      </a:cubicBezTo>
                      <a:cubicBezTo>
                        <a:pt x="62" y="6"/>
                        <a:pt x="62" y="3"/>
                        <a:pt x="62" y="0"/>
                      </a:cubicBezTo>
                      <a:cubicBezTo>
                        <a:pt x="55" y="0"/>
                        <a:pt x="55" y="0"/>
                        <a:pt x="55" y="0"/>
                      </a:cubicBezTo>
                      <a:cubicBezTo>
                        <a:pt x="36" y="3"/>
                        <a:pt x="18" y="6"/>
                        <a:pt x="0" y="9"/>
                      </a:cubicBezTo>
                      <a:cubicBezTo>
                        <a:pt x="0" y="37"/>
                        <a:pt x="0" y="65"/>
                        <a:pt x="0" y="93"/>
                      </a:cubicBezTo>
                      <a:cubicBezTo>
                        <a:pt x="18" y="96"/>
                        <a:pt x="36" y="99"/>
                        <a:pt x="54" y="102"/>
                      </a:cubicBezTo>
                      <a:lnTo>
                        <a:pt x="62" y="102"/>
                      </a:lnTo>
                      <a:close/>
                      <a:moveTo>
                        <a:pt x="62" y="81"/>
                      </a:moveTo>
                      <a:cubicBezTo>
                        <a:pt x="65" y="81"/>
                        <a:pt x="68" y="81"/>
                        <a:pt x="71" y="81"/>
                      </a:cubicBezTo>
                      <a:cubicBezTo>
                        <a:pt x="71" y="78"/>
                        <a:pt x="71" y="75"/>
                        <a:pt x="71" y="73"/>
                      </a:cubicBezTo>
                      <a:cubicBezTo>
                        <a:pt x="68" y="73"/>
                        <a:pt x="65" y="73"/>
                        <a:pt x="62" y="73"/>
                      </a:cubicBezTo>
                      <a:cubicBezTo>
                        <a:pt x="62" y="71"/>
                        <a:pt x="62" y="69"/>
                        <a:pt x="62" y="68"/>
                      </a:cubicBezTo>
                      <a:cubicBezTo>
                        <a:pt x="65" y="68"/>
                        <a:pt x="68" y="68"/>
                        <a:pt x="71" y="68"/>
                      </a:cubicBezTo>
                      <a:cubicBezTo>
                        <a:pt x="71" y="65"/>
                        <a:pt x="71" y="62"/>
                        <a:pt x="71" y="59"/>
                      </a:cubicBezTo>
                      <a:cubicBezTo>
                        <a:pt x="68" y="59"/>
                        <a:pt x="65" y="59"/>
                        <a:pt x="62" y="59"/>
                      </a:cubicBezTo>
                      <a:cubicBezTo>
                        <a:pt x="62" y="58"/>
                        <a:pt x="62" y="56"/>
                        <a:pt x="62" y="55"/>
                      </a:cubicBezTo>
                      <a:cubicBezTo>
                        <a:pt x="65" y="55"/>
                        <a:pt x="68" y="55"/>
                        <a:pt x="71" y="55"/>
                      </a:cubicBezTo>
                      <a:cubicBezTo>
                        <a:pt x="71" y="52"/>
                        <a:pt x="71" y="49"/>
                        <a:pt x="71" y="46"/>
                      </a:cubicBezTo>
                      <a:cubicBezTo>
                        <a:pt x="68" y="46"/>
                        <a:pt x="65" y="46"/>
                        <a:pt x="62" y="46"/>
                      </a:cubicBezTo>
                      <a:cubicBezTo>
                        <a:pt x="62" y="45"/>
                        <a:pt x="62" y="43"/>
                        <a:pt x="62" y="41"/>
                      </a:cubicBezTo>
                      <a:cubicBezTo>
                        <a:pt x="65" y="41"/>
                        <a:pt x="68" y="41"/>
                        <a:pt x="71" y="41"/>
                      </a:cubicBezTo>
                      <a:cubicBezTo>
                        <a:pt x="71" y="39"/>
                        <a:pt x="71" y="36"/>
                        <a:pt x="71" y="33"/>
                      </a:cubicBezTo>
                      <a:cubicBezTo>
                        <a:pt x="68" y="33"/>
                        <a:pt x="65" y="33"/>
                        <a:pt x="62" y="33"/>
                      </a:cubicBezTo>
                      <a:cubicBezTo>
                        <a:pt x="62" y="31"/>
                        <a:pt x="62" y="30"/>
                        <a:pt x="62" y="28"/>
                      </a:cubicBezTo>
                      <a:cubicBezTo>
                        <a:pt x="65" y="28"/>
                        <a:pt x="68" y="28"/>
                        <a:pt x="71" y="28"/>
                      </a:cubicBezTo>
                      <a:cubicBezTo>
                        <a:pt x="71" y="26"/>
                        <a:pt x="71" y="23"/>
                        <a:pt x="71" y="20"/>
                      </a:cubicBezTo>
                      <a:cubicBezTo>
                        <a:pt x="68" y="20"/>
                        <a:pt x="65" y="20"/>
                        <a:pt x="62" y="20"/>
                      </a:cubicBezTo>
                      <a:cubicBezTo>
                        <a:pt x="62" y="18"/>
                        <a:pt x="62" y="15"/>
                        <a:pt x="62" y="13"/>
                      </a:cubicBezTo>
                      <a:cubicBezTo>
                        <a:pt x="75" y="13"/>
                        <a:pt x="88" y="13"/>
                        <a:pt x="101" y="13"/>
                      </a:cubicBezTo>
                      <a:cubicBezTo>
                        <a:pt x="101" y="38"/>
                        <a:pt x="101" y="63"/>
                        <a:pt x="101" y="88"/>
                      </a:cubicBezTo>
                      <a:cubicBezTo>
                        <a:pt x="88" y="88"/>
                        <a:pt x="75" y="88"/>
                        <a:pt x="62" y="88"/>
                      </a:cubicBezTo>
                      <a:cubicBezTo>
                        <a:pt x="62" y="86"/>
                        <a:pt x="62" y="83"/>
                        <a:pt x="62" y="81"/>
                      </a:cubicBezTo>
                      <a:close/>
                      <a:moveTo>
                        <a:pt x="35" y="70"/>
                      </a:moveTo>
                      <a:cubicBezTo>
                        <a:pt x="33" y="65"/>
                        <a:pt x="30" y="60"/>
                        <a:pt x="29" y="55"/>
                      </a:cubicBezTo>
                      <a:cubicBezTo>
                        <a:pt x="27" y="60"/>
                        <a:pt x="25" y="64"/>
                        <a:pt x="23" y="69"/>
                      </a:cubicBezTo>
                      <a:cubicBezTo>
                        <a:pt x="20" y="69"/>
                        <a:pt x="18" y="69"/>
                        <a:pt x="15" y="69"/>
                      </a:cubicBezTo>
                      <a:cubicBezTo>
                        <a:pt x="18" y="63"/>
                        <a:pt x="21" y="57"/>
                        <a:pt x="24" y="51"/>
                      </a:cubicBezTo>
                      <a:cubicBezTo>
                        <a:pt x="22" y="44"/>
                        <a:pt x="19" y="38"/>
                        <a:pt x="16" y="32"/>
                      </a:cubicBezTo>
                      <a:cubicBezTo>
                        <a:pt x="19" y="32"/>
                        <a:pt x="21" y="32"/>
                        <a:pt x="24" y="32"/>
                      </a:cubicBezTo>
                      <a:cubicBezTo>
                        <a:pt x="26" y="36"/>
                        <a:pt x="28" y="41"/>
                        <a:pt x="29" y="46"/>
                      </a:cubicBezTo>
                      <a:cubicBezTo>
                        <a:pt x="31" y="41"/>
                        <a:pt x="33" y="36"/>
                        <a:pt x="35" y="31"/>
                      </a:cubicBezTo>
                      <a:cubicBezTo>
                        <a:pt x="38" y="31"/>
                        <a:pt x="40" y="31"/>
                        <a:pt x="43" y="31"/>
                      </a:cubicBezTo>
                      <a:cubicBezTo>
                        <a:pt x="40" y="37"/>
                        <a:pt x="37" y="44"/>
                        <a:pt x="33" y="50"/>
                      </a:cubicBezTo>
                      <a:cubicBezTo>
                        <a:pt x="37" y="57"/>
                        <a:pt x="40" y="64"/>
                        <a:pt x="43" y="70"/>
                      </a:cubicBezTo>
                      <a:cubicBezTo>
                        <a:pt x="40" y="70"/>
                        <a:pt x="38" y="70"/>
                        <a:pt x="35" y="70"/>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42" name="Freeform 19"/>
                <p:cNvSpPr>
                  <a:spLocks noEditPoints="1"/>
                </p:cNvSpPr>
                <p:nvPr/>
              </p:nvSpPr>
              <p:spPr bwMode="auto">
                <a:xfrm>
                  <a:off x="8915400" y="1285876"/>
                  <a:ext cx="79375" cy="284163"/>
                </a:xfrm>
                <a:custGeom>
                  <a:avLst/>
                  <a:gdLst>
                    <a:gd name="T0" fmla="*/ 17 w 17"/>
                    <a:gd name="T1" fmla="*/ 61 h 61"/>
                    <a:gd name="T2" fmla="*/ 0 w 17"/>
                    <a:gd name="T3" fmla="*/ 61 h 61"/>
                    <a:gd name="T4" fmla="*/ 0 w 17"/>
                    <a:gd name="T5" fmla="*/ 53 h 61"/>
                    <a:gd name="T6" fmla="*/ 17 w 17"/>
                    <a:gd name="T7" fmla="*/ 53 h 61"/>
                    <a:gd name="T8" fmla="*/ 17 w 17"/>
                    <a:gd name="T9" fmla="*/ 61 h 61"/>
                    <a:gd name="T10" fmla="*/ 17 w 17"/>
                    <a:gd name="T11" fmla="*/ 48 h 61"/>
                    <a:gd name="T12" fmla="*/ 0 w 17"/>
                    <a:gd name="T13" fmla="*/ 48 h 61"/>
                    <a:gd name="T14" fmla="*/ 0 w 17"/>
                    <a:gd name="T15" fmla="*/ 39 h 61"/>
                    <a:gd name="T16" fmla="*/ 17 w 17"/>
                    <a:gd name="T17" fmla="*/ 39 h 61"/>
                    <a:gd name="T18" fmla="*/ 17 w 17"/>
                    <a:gd name="T19" fmla="*/ 48 h 61"/>
                    <a:gd name="T20" fmla="*/ 17 w 17"/>
                    <a:gd name="T21" fmla="*/ 35 h 61"/>
                    <a:gd name="T22" fmla="*/ 0 w 17"/>
                    <a:gd name="T23" fmla="*/ 35 h 61"/>
                    <a:gd name="T24" fmla="*/ 0 w 17"/>
                    <a:gd name="T25" fmla="*/ 26 h 61"/>
                    <a:gd name="T26" fmla="*/ 17 w 17"/>
                    <a:gd name="T27" fmla="*/ 26 h 61"/>
                    <a:gd name="T28" fmla="*/ 17 w 17"/>
                    <a:gd name="T29" fmla="*/ 35 h 61"/>
                    <a:gd name="T30" fmla="*/ 17 w 17"/>
                    <a:gd name="T31" fmla="*/ 21 h 61"/>
                    <a:gd name="T32" fmla="*/ 0 w 17"/>
                    <a:gd name="T33" fmla="*/ 21 h 61"/>
                    <a:gd name="T34" fmla="*/ 0 w 17"/>
                    <a:gd name="T35" fmla="*/ 13 h 61"/>
                    <a:gd name="T36" fmla="*/ 17 w 17"/>
                    <a:gd name="T37" fmla="*/ 13 h 61"/>
                    <a:gd name="T38" fmla="*/ 17 w 17"/>
                    <a:gd name="T39" fmla="*/ 21 h 61"/>
                    <a:gd name="T40" fmla="*/ 17 w 17"/>
                    <a:gd name="T41" fmla="*/ 8 h 61"/>
                    <a:gd name="T42" fmla="*/ 0 w 17"/>
                    <a:gd name="T43" fmla="*/ 8 h 61"/>
                    <a:gd name="T44" fmla="*/ 0 w 17"/>
                    <a:gd name="T45" fmla="*/ 0 h 61"/>
                    <a:gd name="T46" fmla="*/ 17 w 17"/>
                    <a:gd name="T47" fmla="*/ 0 h 61"/>
                    <a:gd name="T48" fmla="*/ 17 w 17"/>
                    <a:gd name="T49" fmla="*/ 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 h="61">
                      <a:moveTo>
                        <a:pt x="17" y="61"/>
                      </a:moveTo>
                      <a:cubicBezTo>
                        <a:pt x="11" y="61"/>
                        <a:pt x="6" y="61"/>
                        <a:pt x="0" y="61"/>
                      </a:cubicBezTo>
                      <a:cubicBezTo>
                        <a:pt x="0" y="58"/>
                        <a:pt x="0" y="55"/>
                        <a:pt x="0" y="53"/>
                      </a:cubicBezTo>
                      <a:cubicBezTo>
                        <a:pt x="6" y="53"/>
                        <a:pt x="11" y="53"/>
                        <a:pt x="17" y="53"/>
                      </a:cubicBezTo>
                      <a:cubicBezTo>
                        <a:pt x="17" y="55"/>
                        <a:pt x="17" y="58"/>
                        <a:pt x="17" y="61"/>
                      </a:cubicBezTo>
                      <a:close/>
                      <a:moveTo>
                        <a:pt x="17" y="48"/>
                      </a:moveTo>
                      <a:cubicBezTo>
                        <a:pt x="11" y="48"/>
                        <a:pt x="6" y="48"/>
                        <a:pt x="0" y="48"/>
                      </a:cubicBezTo>
                      <a:cubicBezTo>
                        <a:pt x="0" y="45"/>
                        <a:pt x="0" y="42"/>
                        <a:pt x="0" y="39"/>
                      </a:cubicBezTo>
                      <a:cubicBezTo>
                        <a:pt x="6" y="39"/>
                        <a:pt x="11" y="39"/>
                        <a:pt x="17" y="39"/>
                      </a:cubicBezTo>
                      <a:cubicBezTo>
                        <a:pt x="17" y="42"/>
                        <a:pt x="17" y="45"/>
                        <a:pt x="17" y="48"/>
                      </a:cubicBezTo>
                      <a:close/>
                      <a:moveTo>
                        <a:pt x="17" y="35"/>
                      </a:moveTo>
                      <a:cubicBezTo>
                        <a:pt x="11" y="35"/>
                        <a:pt x="6" y="35"/>
                        <a:pt x="0" y="35"/>
                      </a:cubicBezTo>
                      <a:cubicBezTo>
                        <a:pt x="0" y="32"/>
                        <a:pt x="0" y="29"/>
                        <a:pt x="0" y="26"/>
                      </a:cubicBezTo>
                      <a:cubicBezTo>
                        <a:pt x="6" y="26"/>
                        <a:pt x="11" y="26"/>
                        <a:pt x="17" y="26"/>
                      </a:cubicBezTo>
                      <a:cubicBezTo>
                        <a:pt x="17" y="29"/>
                        <a:pt x="17" y="32"/>
                        <a:pt x="17" y="35"/>
                      </a:cubicBezTo>
                      <a:close/>
                      <a:moveTo>
                        <a:pt x="17" y="21"/>
                      </a:moveTo>
                      <a:cubicBezTo>
                        <a:pt x="11" y="21"/>
                        <a:pt x="6" y="21"/>
                        <a:pt x="0" y="21"/>
                      </a:cubicBezTo>
                      <a:cubicBezTo>
                        <a:pt x="0" y="19"/>
                        <a:pt x="0" y="16"/>
                        <a:pt x="0" y="13"/>
                      </a:cubicBezTo>
                      <a:cubicBezTo>
                        <a:pt x="6" y="13"/>
                        <a:pt x="11" y="13"/>
                        <a:pt x="17" y="13"/>
                      </a:cubicBezTo>
                      <a:cubicBezTo>
                        <a:pt x="17" y="16"/>
                        <a:pt x="17" y="19"/>
                        <a:pt x="17" y="21"/>
                      </a:cubicBezTo>
                      <a:close/>
                      <a:moveTo>
                        <a:pt x="17" y="8"/>
                      </a:moveTo>
                      <a:cubicBezTo>
                        <a:pt x="11" y="8"/>
                        <a:pt x="6" y="8"/>
                        <a:pt x="0" y="8"/>
                      </a:cubicBezTo>
                      <a:cubicBezTo>
                        <a:pt x="0" y="6"/>
                        <a:pt x="0" y="3"/>
                        <a:pt x="0" y="0"/>
                      </a:cubicBezTo>
                      <a:cubicBezTo>
                        <a:pt x="6" y="0"/>
                        <a:pt x="11" y="0"/>
                        <a:pt x="17" y="0"/>
                      </a:cubicBezTo>
                      <a:cubicBezTo>
                        <a:pt x="17" y="3"/>
                        <a:pt x="17" y="6"/>
                        <a:pt x="17"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43" name="Freeform 20"/>
                <p:cNvSpPr>
                  <a:spLocks/>
                </p:cNvSpPr>
                <p:nvPr/>
              </p:nvSpPr>
              <p:spPr bwMode="auto">
                <a:xfrm>
                  <a:off x="8915400" y="1285876"/>
                  <a:ext cx="79375" cy="36513"/>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6"/>
                        <a:pt x="17" y="3"/>
                        <a:pt x="17" y="0"/>
                      </a:cubicBezTo>
                      <a:cubicBezTo>
                        <a:pt x="11" y="0"/>
                        <a:pt x="6" y="0"/>
                        <a:pt x="0" y="0"/>
                      </a:cubicBezTo>
                      <a:cubicBezTo>
                        <a:pt x="0" y="3"/>
                        <a:pt x="0" y="6"/>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44" name="Freeform 21"/>
                <p:cNvSpPr>
                  <a:spLocks/>
                </p:cNvSpPr>
                <p:nvPr/>
              </p:nvSpPr>
              <p:spPr bwMode="auto">
                <a:xfrm>
                  <a:off x="8915400" y="1346201"/>
                  <a:ext cx="79375" cy="36513"/>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6"/>
                        <a:pt x="17" y="3"/>
                        <a:pt x="17" y="0"/>
                      </a:cubicBezTo>
                      <a:cubicBezTo>
                        <a:pt x="11" y="0"/>
                        <a:pt x="6" y="0"/>
                        <a:pt x="0" y="0"/>
                      </a:cubicBezTo>
                      <a:cubicBezTo>
                        <a:pt x="0" y="3"/>
                        <a:pt x="0" y="6"/>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45" name="Freeform 22"/>
                <p:cNvSpPr>
                  <a:spLocks/>
                </p:cNvSpPr>
                <p:nvPr/>
              </p:nvSpPr>
              <p:spPr bwMode="auto">
                <a:xfrm>
                  <a:off x="8915400" y="1406526"/>
                  <a:ext cx="79375" cy="41275"/>
                </a:xfrm>
                <a:custGeom>
                  <a:avLst/>
                  <a:gdLst>
                    <a:gd name="T0" fmla="*/ 0 w 17"/>
                    <a:gd name="T1" fmla="*/ 9 h 9"/>
                    <a:gd name="T2" fmla="*/ 17 w 17"/>
                    <a:gd name="T3" fmla="*/ 9 h 9"/>
                    <a:gd name="T4" fmla="*/ 17 w 17"/>
                    <a:gd name="T5" fmla="*/ 0 h 9"/>
                    <a:gd name="T6" fmla="*/ 0 w 17"/>
                    <a:gd name="T7" fmla="*/ 0 h 9"/>
                    <a:gd name="T8" fmla="*/ 0 w 17"/>
                    <a:gd name="T9" fmla="*/ 9 h 9"/>
                  </a:gdLst>
                  <a:ahLst/>
                  <a:cxnLst>
                    <a:cxn ang="0">
                      <a:pos x="T0" y="T1"/>
                    </a:cxn>
                    <a:cxn ang="0">
                      <a:pos x="T2" y="T3"/>
                    </a:cxn>
                    <a:cxn ang="0">
                      <a:pos x="T4" y="T5"/>
                    </a:cxn>
                    <a:cxn ang="0">
                      <a:pos x="T6" y="T7"/>
                    </a:cxn>
                    <a:cxn ang="0">
                      <a:pos x="T8" y="T9"/>
                    </a:cxn>
                  </a:cxnLst>
                  <a:rect l="0" t="0" r="r" b="b"/>
                  <a:pathLst>
                    <a:path w="17" h="9">
                      <a:moveTo>
                        <a:pt x="0" y="9"/>
                      </a:moveTo>
                      <a:cubicBezTo>
                        <a:pt x="6" y="9"/>
                        <a:pt x="11" y="9"/>
                        <a:pt x="17" y="9"/>
                      </a:cubicBezTo>
                      <a:cubicBezTo>
                        <a:pt x="17" y="6"/>
                        <a:pt x="17" y="3"/>
                        <a:pt x="17" y="0"/>
                      </a:cubicBezTo>
                      <a:cubicBezTo>
                        <a:pt x="11" y="0"/>
                        <a:pt x="6" y="0"/>
                        <a:pt x="0" y="0"/>
                      </a:cubicBezTo>
                      <a:cubicBezTo>
                        <a:pt x="0" y="3"/>
                        <a:pt x="0"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46" name="Freeform 23"/>
                <p:cNvSpPr>
                  <a:spLocks/>
                </p:cNvSpPr>
                <p:nvPr/>
              </p:nvSpPr>
              <p:spPr bwMode="auto">
                <a:xfrm>
                  <a:off x="8915400" y="1466851"/>
                  <a:ext cx="79375" cy="42863"/>
                </a:xfrm>
                <a:custGeom>
                  <a:avLst/>
                  <a:gdLst>
                    <a:gd name="T0" fmla="*/ 0 w 17"/>
                    <a:gd name="T1" fmla="*/ 9 h 9"/>
                    <a:gd name="T2" fmla="*/ 17 w 17"/>
                    <a:gd name="T3" fmla="*/ 9 h 9"/>
                    <a:gd name="T4" fmla="*/ 17 w 17"/>
                    <a:gd name="T5" fmla="*/ 0 h 9"/>
                    <a:gd name="T6" fmla="*/ 0 w 17"/>
                    <a:gd name="T7" fmla="*/ 0 h 9"/>
                    <a:gd name="T8" fmla="*/ 0 w 17"/>
                    <a:gd name="T9" fmla="*/ 9 h 9"/>
                  </a:gdLst>
                  <a:ahLst/>
                  <a:cxnLst>
                    <a:cxn ang="0">
                      <a:pos x="T0" y="T1"/>
                    </a:cxn>
                    <a:cxn ang="0">
                      <a:pos x="T2" y="T3"/>
                    </a:cxn>
                    <a:cxn ang="0">
                      <a:pos x="T4" y="T5"/>
                    </a:cxn>
                    <a:cxn ang="0">
                      <a:pos x="T6" y="T7"/>
                    </a:cxn>
                    <a:cxn ang="0">
                      <a:pos x="T8" y="T9"/>
                    </a:cxn>
                  </a:cxnLst>
                  <a:rect l="0" t="0" r="r" b="b"/>
                  <a:pathLst>
                    <a:path w="17" h="9">
                      <a:moveTo>
                        <a:pt x="0" y="9"/>
                      </a:moveTo>
                      <a:cubicBezTo>
                        <a:pt x="6" y="9"/>
                        <a:pt x="11" y="9"/>
                        <a:pt x="17" y="9"/>
                      </a:cubicBezTo>
                      <a:cubicBezTo>
                        <a:pt x="17" y="6"/>
                        <a:pt x="17" y="3"/>
                        <a:pt x="17" y="0"/>
                      </a:cubicBezTo>
                      <a:cubicBezTo>
                        <a:pt x="11" y="0"/>
                        <a:pt x="6" y="0"/>
                        <a:pt x="0" y="0"/>
                      </a:cubicBezTo>
                      <a:cubicBezTo>
                        <a:pt x="0" y="3"/>
                        <a:pt x="0"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47" name="Freeform 24"/>
                <p:cNvSpPr>
                  <a:spLocks/>
                </p:cNvSpPr>
                <p:nvPr/>
              </p:nvSpPr>
              <p:spPr bwMode="auto">
                <a:xfrm>
                  <a:off x="8915400" y="1531938"/>
                  <a:ext cx="79375" cy="38100"/>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5"/>
                        <a:pt x="17" y="2"/>
                        <a:pt x="17" y="0"/>
                      </a:cubicBezTo>
                      <a:cubicBezTo>
                        <a:pt x="11" y="0"/>
                        <a:pt x="6" y="0"/>
                        <a:pt x="0" y="0"/>
                      </a:cubicBezTo>
                      <a:cubicBezTo>
                        <a:pt x="0" y="2"/>
                        <a:pt x="0" y="5"/>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sp>
            <p:nvSpPr>
              <p:cNvPr id="40" name="Freeform 25"/>
              <p:cNvSpPr>
                <a:spLocks noEditPoints="1"/>
              </p:cNvSpPr>
              <p:nvPr/>
            </p:nvSpPr>
            <p:spPr bwMode="auto">
              <a:xfrm>
                <a:off x="6734540" y="2125249"/>
                <a:ext cx="1600200" cy="1549933"/>
              </a:xfrm>
              <a:custGeom>
                <a:avLst/>
                <a:gdLst>
                  <a:gd name="T0" fmla="*/ 65 w 65"/>
                  <a:gd name="T1" fmla="*/ 8 h 63"/>
                  <a:gd name="T2" fmla="*/ 62 w 65"/>
                  <a:gd name="T3" fmla="*/ 6 h 63"/>
                  <a:gd name="T4" fmla="*/ 38 w 65"/>
                  <a:gd name="T5" fmla="*/ 6 h 63"/>
                  <a:gd name="T6" fmla="*/ 38 w 65"/>
                  <a:gd name="T7" fmla="*/ 0 h 63"/>
                  <a:gd name="T8" fmla="*/ 34 w 65"/>
                  <a:gd name="T9" fmla="*/ 0 h 63"/>
                  <a:gd name="T10" fmla="*/ 0 w 65"/>
                  <a:gd name="T11" fmla="*/ 6 h 63"/>
                  <a:gd name="T12" fmla="*/ 0 w 65"/>
                  <a:gd name="T13" fmla="*/ 57 h 63"/>
                  <a:gd name="T14" fmla="*/ 34 w 65"/>
                  <a:gd name="T15" fmla="*/ 63 h 63"/>
                  <a:gd name="T16" fmla="*/ 38 w 65"/>
                  <a:gd name="T17" fmla="*/ 63 h 63"/>
                  <a:gd name="T18" fmla="*/ 38 w 65"/>
                  <a:gd name="T19" fmla="*/ 57 h 63"/>
                  <a:gd name="T20" fmla="*/ 60 w 65"/>
                  <a:gd name="T21" fmla="*/ 57 h 63"/>
                  <a:gd name="T22" fmla="*/ 64 w 65"/>
                  <a:gd name="T23" fmla="*/ 56 h 63"/>
                  <a:gd name="T24" fmla="*/ 65 w 65"/>
                  <a:gd name="T25" fmla="*/ 52 h 63"/>
                  <a:gd name="T26" fmla="*/ 65 w 65"/>
                  <a:gd name="T27" fmla="*/ 8 h 63"/>
                  <a:gd name="T28" fmla="*/ 25 w 65"/>
                  <a:gd name="T29" fmla="*/ 41 h 63"/>
                  <a:gd name="T30" fmla="*/ 20 w 65"/>
                  <a:gd name="T31" fmla="*/ 41 h 63"/>
                  <a:gd name="T32" fmla="*/ 17 w 65"/>
                  <a:gd name="T33" fmla="*/ 27 h 63"/>
                  <a:gd name="T34" fmla="*/ 14 w 65"/>
                  <a:gd name="T35" fmla="*/ 41 h 63"/>
                  <a:gd name="T36" fmla="*/ 10 w 65"/>
                  <a:gd name="T37" fmla="*/ 40 h 63"/>
                  <a:gd name="T38" fmla="*/ 6 w 65"/>
                  <a:gd name="T39" fmla="*/ 21 h 63"/>
                  <a:gd name="T40" fmla="*/ 10 w 65"/>
                  <a:gd name="T41" fmla="*/ 21 h 63"/>
                  <a:gd name="T42" fmla="*/ 12 w 65"/>
                  <a:gd name="T43" fmla="*/ 35 h 63"/>
                  <a:gd name="T44" fmla="*/ 16 w 65"/>
                  <a:gd name="T45" fmla="*/ 21 h 63"/>
                  <a:gd name="T46" fmla="*/ 20 w 65"/>
                  <a:gd name="T47" fmla="*/ 20 h 63"/>
                  <a:gd name="T48" fmla="*/ 23 w 65"/>
                  <a:gd name="T49" fmla="*/ 35 h 63"/>
                  <a:gd name="T50" fmla="*/ 25 w 65"/>
                  <a:gd name="T51" fmla="*/ 20 h 63"/>
                  <a:gd name="T52" fmla="*/ 30 w 65"/>
                  <a:gd name="T53" fmla="*/ 20 h 63"/>
                  <a:gd name="T54" fmla="*/ 25 w 65"/>
                  <a:gd name="T55" fmla="*/ 41 h 63"/>
                  <a:gd name="T56" fmla="*/ 63 w 65"/>
                  <a:gd name="T57" fmla="*/ 55 h 63"/>
                  <a:gd name="T58" fmla="*/ 38 w 65"/>
                  <a:gd name="T59" fmla="*/ 55 h 63"/>
                  <a:gd name="T60" fmla="*/ 38 w 65"/>
                  <a:gd name="T61" fmla="*/ 49 h 63"/>
                  <a:gd name="T62" fmla="*/ 57 w 65"/>
                  <a:gd name="T63" fmla="*/ 49 h 63"/>
                  <a:gd name="T64" fmla="*/ 57 w 65"/>
                  <a:gd name="T65" fmla="*/ 46 h 63"/>
                  <a:gd name="T66" fmla="*/ 38 w 65"/>
                  <a:gd name="T67" fmla="*/ 46 h 63"/>
                  <a:gd name="T68" fmla="*/ 38 w 65"/>
                  <a:gd name="T69" fmla="*/ 42 h 63"/>
                  <a:gd name="T70" fmla="*/ 57 w 65"/>
                  <a:gd name="T71" fmla="*/ 42 h 63"/>
                  <a:gd name="T72" fmla="*/ 57 w 65"/>
                  <a:gd name="T73" fmla="*/ 39 h 63"/>
                  <a:gd name="T74" fmla="*/ 38 w 65"/>
                  <a:gd name="T75" fmla="*/ 39 h 63"/>
                  <a:gd name="T76" fmla="*/ 38 w 65"/>
                  <a:gd name="T77" fmla="*/ 36 h 63"/>
                  <a:gd name="T78" fmla="*/ 57 w 65"/>
                  <a:gd name="T79" fmla="*/ 36 h 63"/>
                  <a:gd name="T80" fmla="*/ 57 w 65"/>
                  <a:gd name="T81" fmla="*/ 33 h 63"/>
                  <a:gd name="T82" fmla="*/ 38 w 65"/>
                  <a:gd name="T83" fmla="*/ 33 h 63"/>
                  <a:gd name="T84" fmla="*/ 38 w 65"/>
                  <a:gd name="T85" fmla="*/ 29 h 63"/>
                  <a:gd name="T86" fmla="*/ 57 w 65"/>
                  <a:gd name="T87" fmla="*/ 29 h 63"/>
                  <a:gd name="T88" fmla="*/ 57 w 65"/>
                  <a:gd name="T89" fmla="*/ 26 h 63"/>
                  <a:gd name="T90" fmla="*/ 38 w 65"/>
                  <a:gd name="T91" fmla="*/ 26 h 63"/>
                  <a:gd name="T92" fmla="*/ 38 w 65"/>
                  <a:gd name="T93" fmla="*/ 22 h 63"/>
                  <a:gd name="T94" fmla="*/ 57 w 65"/>
                  <a:gd name="T95" fmla="*/ 22 h 63"/>
                  <a:gd name="T96" fmla="*/ 57 w 65"/>
                  <a:gd name="T97" fmla="*/ 19 h 63"/>
                  <a:gd name="T98" fmla="*/ 38 w 65"/>
                  <a:gd name="T99" fmla="*/ 19 h 63"/>
                  <a:gd name="T100" fmla="*/ 38 w 65"/>
                  <a:gd name="T101" fmla="*/ 16 h 63"/>
                  <a:gd name="T102" fmla="*/ 57 w 65"/>
                  <a:gd name="T103" fmla="*/ 16 h 63"/>
                  <a:gd name="T104" fmla="*/ 57 w 65"/>
                  <a:gd name="T105" fmla="*/ 13 h 63"/>
                  <a:gd name="T106" fmla="*/ 38 w 65"/>
                  <a:gd name="T107" fmla="*/ 13 h 63"/>
                  <a:gd name="T108" fmla="*/ 38 w 65"/>
                  <a:gd name="T109" fmla="*/ 8 h 63"/>
                  <a:gd name="T110" fmla="*/ 63 w 65"/>
                  <a:gd name="T111" fmla="*/ 8 h 63"/>
                  <a:gd name="T112" fmla="*/ 63 w 65"/>
                  <a:gd name="T113" fmla="*/ 5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63">
                    <a:moveTo>
                      <a:pt x="65" y="8"/>
                    </a:moveTo>
                    <a:cubicBezTo>
                      <a:pt x="65" y="7"/>
                      <a:pt x="64" y="5"/>
                      <a:pt x="62" y="6"/>
                    </a:cubicBezTo>
                    <a:cubicBezTo>
                      <a:pt x="54" y="5"/>
                      <a:pt x="46" y="6"/>
                      <a:pt x="38" y="6"/>
                    </a:cubicBezTo>
                    <a:cubicBezTo>
                      <a:pt x="38" y="4"/>
                      <a:pt x="38" y="2"/>
                      <a:pt x="38" y="0"/>
                    </a:cubicBezTo>
                    <a:cubicBezTo>
                      <a:pt x="34" y="0"/>
                      <a:pt x="34" y="0"/>
                      <a:pt x="34" y="0"/>
                    </a:cubicBezTo>
                    <a:cubicBezTo>
                      <a:pt x="23" y="2"/>
                      <a:pt x="12" y="4"/>
                      <a:pt x="0" y="6"/>
                    </a:cubicBezTo>
                    <a:cubicBezTo>
                      <a:pt x="0" y="23"/>
                      <a:pt x="0" y="40"/>
                      <a:pt x="0" y="57"/>
                    </a:cubicBezTo>
                    <a:cubicBezTo>
                      <a:pt x="12" y="59"/>
                      <a:pt x="23" y="61"/>
                      <a:pt x="34" y="63"/>
                    </a:cubicBezTo>
                    <a:cubicBezTo>
                      <a:pt x="38" y="63"/>
                      <a:pt x="38" y="63"/>
                      <a:pt x="38" y="63"/>
                    </a:cubicBezTo>
                    <a:cubicBezTo>
                      <a:pt x="38" y="61"/>
                      <a:pt x="38" y="59"/>
                      <a:pt x="38" y="57"/>
                    </a:cubicBezTo>
                    <a:cubicBezTo>
                      <a:pt x="46" y="57"/>
                      <a:pt x="53" y="57"/>
                      <a:pt x="60" y="57"/>
                    </a:cubicBezTo>
                    <a:cubicBezTo>
                      <a:pt x="62" y="57"/>
                      <a:pt x="63" y="57"/>
                      <a:pt x="64" y="56"/>
                    </a:cubicBezTo>
                    <a:cubicBezTo>
                      <a:pt x="65" y="55"/>
                      <a:pt x="65" y="53"/>
                      <a:pt x="65" y="52"/>
                    </a:cubicBezTo>
                    <a:cubicBezTo>
                      <a:pt x="65" y="37"/>
                      <a:pt x="65" y="23"/>
                      <a:pt x="65" y="8"/>
                    </a:cubicBezTo>
                    <a:close/>
                    <a:moveTo>
                      <a:pt x="25" y="41"/>
                    </a:moveTo>
                    <a:cubicBezTo>
                      <a:pt x="24" y="42"/>
                      <a:pt x="22" y="41"/>
                      <a:pt x="20" y="41"/>
                    </a:cubicBezTo>
                    <a:cubicBezTo>
                      <a:pt x="19" y="36"/>
                      <a:pt x="18" y="31"/>
                      <a:pt x="17" y="27"/>
                    </a:cubicBezTo>
                    <a:cubicBezTo>
                      <a:pt x="16" y="31"/>
                      <a:pt x="15" y="36"/>
                      <a:pt x="14" y="41"/>
                    </a:cubicBezTo>
                    <a:cubicBezTo>
                      <a:pt x="13" y="41"/>
                      <a:pt x="12" y="41"/>
                      <a:pt x="10" y="40"/>
                    </a:cubicBezTo>
                    <a:cubicBezTo>
                      <a:pt x="9" y="34"/>
                      <a:pt x="8" y="28"/>
                      <a:pt x="6" y="21"/>
                    </a:cubicBezTo>
                    <a:cubicBezTo>
                      <a:pt x="8" y="21"/>
                      <a:pt x="9" y="21"/>
                      <a:pt x="10" y="21"/>
                    </a:cubicBezTo>
                    <a:cubicBezTo>
                      <a:pt x="11" y="26"/>
                      <a:pt x="12" y="30"/>
                      <a:pt x="12" y="35"/>
                    </a:cubicBezTo>
                    <a:cubicBezTo>
                      <a:pt x="13" y="30"/>
                      <a:pt x="14" y="25"/>
                      <a:pt x="16" y="21"/>
                    </a:cubicBezTo>
                    <a:cubicBezTo>
                      <a:pt x="17" y="21"/>
                      <a:pt x="18" y="21"/>
                      <a:pt x="20" y="20"/>
                    </a:cubicBezTo>
                    <a:cubicBezTo>
                      <a:pt x="21" y="25"/>
                      <a:pt x="22" y="30"/>
                      <a:pt x="23" y="35"/>
                    </a:cubicBezTo>
                    <a:cubicBezTo>
                      <a:pt x="24" y="30"/>
                      <a:pt x="24" y="25"/>
                      <a:pt x="25" y="20"/>
                    </a:cubicBezTo>
                    <a:cubicBezTo>
                      <a:pt x="27" y="20"/>
                      <a:pt x="28" y="20"/>
                      <a:pt x="30" y="20"/>
                    </a:cubicBezTo>
                    <a:cubicBezTo>
                      <a:pt x="28" y="27"/>
                      <a:pt x="27" y="34"/>
                      <a:pt x="25" y="41"/>
                    </a:cubicBezTo>
                    <a:close/>
                    <a:moveTo>
                      <a:pt x="63" y="55"/>
                    </a:moveTo>
                    <a:cubicBezTo>
                      <a:pt x="55" y="55"/>
                      <a:pt x="46" y="55"/>
                      <a:pt x="38" y="55"/>
                    </a:cubicBezTo>
                    <a:cubicBezTo>
                      <a:pt x="38" y="53"/>
                      <a:pt x="38" y="51"/>
                      <a:pt x="38" y="49"/>
                    </a:cubicBezTo>
                    <a:cubicBezTo>
                      <a:pt x="45" y="49"/>
                      <a:pt x="51" y="49"/>
                      <a:pt x="57" y="49"/>
                    </a:cubicBezTo>
                    <a:cubicBezTo>
                      <a:pt x="57" y="48"/>
                      <a:pt x="57" y="47"/>
                      <a:pt x="57" y="46"/>
                    </a:cubicBezTo>
                    <a:cubicBezTo>
                      <a:pt x="51" y="46"/>
                      <a:pt x="45" y="46"/>
                      <a:pt x="38" y="46"/>
                    </a:cubicBezTo>
                    <a:cubicBezTo>
                      <a:pt x="38" y="45"/>
                      <a:pt x="38" y="43"/>
                      <a:pt x="38" y="42"/>
                    </a:cubicBezTo>
                    <a:cubicBezTo>
                      <a:pt x="45" y="42"/>
                      <a:pt x="51" y="42"/>
                      <a:pt x="57" y="42"/>
                    </a:cubicBezTo>
                    <a:cubicBezTo>
                      <a:pt x="57" y="41"/>
                      <a:pt x="57" y="40"/>
                      <a:pt x="57" y="39"/>
                    </a:cubicBezTo>
                    <a:cubicBezTo>
                      <a:pt x="51" y="39"/>
                      <a:pt x="45" y="39"/>
                      <a:pt x="38" y="39"/>
                    </a:cubicBezTo>
                    <a:cubicBezTo>
                      <a:pt x="38" y="38"/>
                      <a:pt x="38" y="37"/>
                      <a:pt x="38" y="36"/>
                    </a:cubicBezTo>
                    <a:cubicBezTo>
                      <a:pt x="45" y="36"/>
                      <a:pt x="51" y="36"/>
                      <a:pt x="57" y="36"/>
                    </a:cubicBezTo>
                    <a:cubicBezTo>
                      <a:pt x="57" y="35"/>
                      <a:pt x="57" y="34"/>
                      <a:pt x="57" y="33"/>
                    </a:cubicBezTo>
                    <a:cubicBezTo>
                      <a:pt x="51" y="33"/>
                      <a:pt x="45" y="33"/>
                      <a:pt x="38" y="33"/>
                    </a:cubicBezTo>
                    <a:cubicBezTo>
                      <a:pt x="38" y="31"/>
                      <a:pt x="38" y="30"/>
                      <a:pt x="38" y="29"/>
                    </a:cubicBezTo>
                    <a:cubicBezTo>
                      <a:pt x="45" y="29"/>
                      <a:pt x="51" y="29"/>
                      <a:pt x="57" y="29"/>
                    </a:cubicBezTo>
                    <a:cubicBezTo>
                      <a:pt x="57" y="28"/>
                      <a:pt x="57" y="27"/>
                      <a:pt x="57" y="26"/>
                    </a:cubicBezTo>
                    <a:cubicBezTo>
                      <a:pt x="51" y="26"/>
                      <a:pt x="45" y="26"/>
                      <a:pt x="38" y="26"/>
                    </a:cubicBezTo>
                    <a:cubicBezTo>
                      <a:pt x="38" y="25"/>
                      <a:pt x="38" y="24"/>
                      <a:pt x="38" y="22"/>
                    </a:cubicBezTo>
                    <a:cubicBezTo>
                      <a:pt x="45" y="22"/>
                      <a:pt x="51" y="22"/>
                      <a:pt x="57" y="22"/>
                    </a:cubicBezTo>
                    <a:cubicBezTo>
                      <a:pt x="57" y="21"/>
                      <a:pt x="57" y="20"/>
                      <a:pt x="57" y="19"/>
                    </a:cubicBezTo>
                    <a:cubicBezTo>
                      <a:pt x="51" y="19"/>
                      <a:pt x="45" y="19"/>
                      <a:pt x="38" y="19"/>
                    </a:cubicBezTo>
                    <a:cubicBezTo>
                      <a:pt x="38" y="18"/>
                      <a:pt x="38" y="17"/>
                      <a:pt x="38" y="16"/>
                    </a:cubicBezTo>
                    <a:cubicBezTo>
                      <a:pt x="45" y="16"/>
                      <a:pt x="51" y="16"/>
                      <a:pt x="57" y="16"/>
                    </a:cubicBezTo>
                    <a:cubicBezTo>
                      <a:pt x="57" y="15"/>
                      <a:pt x="57" y="14"/>
                      <a:pt x="57" y="13"/>
                    </a:cubicBezTo>
                    <a:cubicBezTo>
                      <a:pt x="51" y="13"/>
                      <a:pt x="45" y="13"/>
                      <a:pt x="38" y="13"/>
                    </a:cubicBezTo>
                    <a:cubicBezTo>
                      <a:pt x="38" y="11"/>
                      <a:pt x="38" y="9"/>
                      <a:pt x="38" y="8"/>
                    </a:cubicBezTo>
                    <a:cubicBezTo>
                      <a:pt x="46" y="8"/>
                      <a:pt x="55" y="8"/>
                      <a:pt x="63" y="8"/>
                    </a:cubicBezTo>
                    <a:cubicBezTo>
                      <a:pt x="63" y="23"/>
                      <a:pt x="63" y="39"/>
                      <a:pt x="63" y="55"/>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sp>
        <p:nvSpPr>
          <p:cNvPr id="48" name="TextBox 47"/>
          <p:cNvSpPr txBox="1"/>
          <p:nvPr/>
        </p:nvSpPr>
        <p:spPr>
          <a:xfrm>
            <a:off x="448056" y="1344168"/>
            <a:ext cx="4855464" cy="2539157"/>
          </a:xfrm>
          <a:prstGeom prst="rect">
            <a:avLst/>
          </a:prstGeom>
          <a:noFill/>
        </p:spPr>
        <p:txBody>
          <a:bodyPr wrap="square" lIns="0" tIns="0" rIns="0" bIns="0" rtlCol="0">
            <a:spAutoFit/>
          </a:bodyPr>
          <a:lstStyle/>
          <a:p>
            <a:r>
              <a:rPr lang="en-US" sz="1100" dirty="0" err="1">
                <a:solidFill>
                  <a:srgbClr val="000000"/>
                </a:solidFill>
                <a:highlight>
                  <a:srgbClr val="FFFFFF"/>
                </a:highlight>
                <a:latin typeface="Consolas" panose="020B0609020204030204" pitchFamily="49" charset="0"/>
              </a:rPr>
              <a:t>Excel.run</a:t>
            </a:r>
            <a:r>
              <a:rPr lang="en-US" sz="1100" dirty="0">
                <a:solidFill>
                  <a:srgbClr val="000000"/>
                </a:solidFill>
                <a:highlight>
                  <a:srgbClr val="FFFFFF"/>
                </a:highlight>
                <a:latin typeface="Consolas" panose="020B0609020204030204" pitchFamily="49" charset="0"/>
              </a:rPr>
              <a:t>(</a:t>
            </a:r>
            <a:r>
              <a:rPr lang="en-US" sz="1100" dirty="0">
                <a:solidFill>
                  <a:srgbClr val="0000FF"/>
                </a:solidFill>
                <a:highlight>
                  <a:srgbClr val="FFFFFF"/>
                </a:highlight>
                <a:latin typeface="Consolas" panose="020B0609020204030204" pitchFamily="49" charset="0"/>
              </a:rPr>
              <a:t>function</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ctx</a:t>
            </a:r>
            <a:r>
              <a:rPr lang="en-US" sz="1100" dirty="0">
                <a:solidFill>
                  <a:srgbClr val="000000"/>
                </a:solidFill>
                <a:highlight>
                  <a:srgbClr val="FFFFFF"/>
                </a:highlight>
                <a:latin typeface="Consolas" panose="020B0609020204030204" pitchFamily="49" charset="0"/>
              </a:rPr>
              <a:t>) {</a:t>
            </a:r>
          </a:p>
          <a:p>
            <a:r>
              <a:rPr lang="en-US" sz="1100" dirty="0" smtClean="0">
                <a:solidFill>
                  <a:srgbClr val="008000"/>
                </a:solidFill>
                <a:highlight>
                  <a:srgbClr val="FFFFFF"/>
                </a:highlight>
                <a:latin typeface="Consolas" panose="020B0609020204030204" pitchFamily="49" charset="0"/>
              </a:rPr>
              <a:t>    // </a:t>
            </a:r>
            <a:r>
              <a:rPr lang="en-US" sz="1100" dirty="0">
                <a:solidFill>
                  <a:srgbClr val="008000"/>
                </a:solidFill>
                <a:highlight>
                  <a:srgbClr val="FFFFFF"/>
                </a:highlight>
                <a:latin typeface="Consolas" panose="020B0609020204030204" pitchFamily="49" charset="0"/>
              </a:rPr>
              <a:t>Create a proxy object for the active worksheet</a:t>
            </a:r>
            <a:endParaRPr lang="en-US" sz="1100" dirty="0">
              <a:solidFill>
                <a:srgbClr val="000000"/>
              </a:solidFill>
              <a:highlight>
                <a:srgbClr val="FFFFFF"/>
              </a:highlight>
              <a:latin typeface="Consolas" panose="020B0609020204030204" pitchFamily="49" charset="0"/>
            </a:endParaRPr>
          </a:p>
          <a:p>
            <a:r>
              <a:rPr lang="en-US" sz="1100" dirty="0" smtClean="0">
                <a:solidFill>
                  <a:srgbClr val="008000"/>
                </a:solidFill>
                <a:highlight>
                  <a:srgbClr val="FFFFFF"/>
                </a:highlight>
                <a:latin typeface="Consolas" panose="020B0609020204030204" pitchFamily="49" charset="0"/>
              </a:rPr>
              <a:t>    </a:t>
            </a:r>
            <a:r>
              <a:rPr lang="en-US" sz="1100" dirty="0" err="1" smtClean="0">
                <a:solidFill>
                  <a:srgbClr val="0000FF"/>
                </a:solidFill>
                <a:highlight>
                  <a:srgbClr val="FFFFFF"/>
                </a:highlight>
                <a:latin typeface="Consolas" panose="020B0609020204030204" pitchFamily="49" charset="0"/>
              </a:rPr>
              <a:t>var</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sheet = </a:t>
            </a:r>
            <a:r>
              <a:rPr lang="en-US" sz="1100" dirty="0" err="1">
                <a:solidFill>
                  <a:srgbClr val="000000"/>
                </a:solidFill>
                <a:highlight>
                  <a:srgbClr val="FFFFFF"/>
                </a:highlight>
                <a:latin typeface="Consolas" panose="020B0609020204030204" pitchFamily="49" charset="0"/>
              </a:rPr>
              <a:t>ctx.workbook.worksheets.getActiveWorksheet</a:t>
            </a:r>
            <a:r>
              <a:rPr lang="en-US" sz="1100" dirty="0" smtClean="0">
                <a:solidFill>
                  <a:srgbClr val="000000"/>
                </a:solidFill>
                <a:highlight>
                  <a:srgbClr val="FFFFFF"/>
                </a:highlight>
                <a:latin typeface="Consolas" panose="020B0609020204030204" pitchFamily="49" charset="0"/>
              </a:rPr>
              <a:t>();</a:t>
            </a:r>
          </a:p>
          <a:p>
            <a:r>
              <a:rPr lang="en-US" sz="1100" dirty="0" smtClean="0">
                <a:solidFill>
                  <a:srgbClr val="000000"/>
                </a:solidFill>
                <a:highlight>
                  <a:srgbClr val="FFFFFF"/>
                </a:highlight>
                <a:latin typeface="Consolas" panose="020B0609020204030204" pitchFamily="49" charset="0"/>
              </a:rPr>
              <a:t>    </a:t>
            </a:r>
            <a:r>
              <a:rPr lang="en-US" sz="1100" dirty="0" err="1" smtClean="0">
                <a:solidFill>
                  <a:srgbClr val="000000"/>
                </a:solidFill>
                <a:highlight>
                  <a:srgbClr val="FFFFFF"/>
                </a:highlight>
                <a:latin typeface="Consolas" panose="020B0609020204030204" pitchFamily="49" charset="0"/>
              </a:rPr>
              <a:t>sheet.getRange</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"A1"</a:t>
            </a:r>
            <a:r>
              <a:rPr lang="en-US" sz="1100" dirty="0">
                <a:solidFill>
                  <a:srgbClr val="000000"/>
                </a:solidFill>
                <a:highlight>
                  <a:srgbClr val="FFFFFF"/>
                </a:highlight>
                <a:latin typeface="Consolas" panose="020B0609020204030204" pitchFamily="49" charset="0"/>
              </a:rPr>
              <a:t>).values = </a:t>
            </a:r>
            <a:r>
              <a:rPr lang="en-US" sz="1100" dirty="0">
                <a:solidFill>
                  <a:srgbClr val="A31515"/>
                </a:solidFill>
                <a:highlight>
                  <a:srgbClr val="FFFFFF"/>
                </a:highlight>
                <a:latin typeface="Consolas" panose="020B0609020204030204" pitchFamily="49" charset="0"/>
              </a:rPr>
              <a:t>"Quarterly Sales Report"</a:t>
            </a:r>
            <a:r>
              <a:rPr lang="en-US" sz="1100" dirty="0">
                <a:solidFill>
                  <a:srgbClr val="000000"/>
                </a:solidFill>
                <a:highlight>
                  <a:srgbClr val="FFFFFF"/>
                </a:highlight>
                <a:latin typeface="Consolas" panose="020B0609020204030204" pitchFamily="49" charset="0"/>
              </a:rPr>
              <a:t>;</a:t>
            </a:r>
          </a:p>
          <a:p>
            <a:r>
              <a:rPr lang="en-US" sz="1100" dirty="0" smtClean="0">
                <a:solidFill>
                  <a:srgbClr val="000000"/>
                </a:solidFill>
                <a:highlight>
                  <a:srgbClr val="FFFFFF"/>
                </a:highlight>
                <a:latin typeface="Consolas" panose="020B0609020204030204" pitchFamily="49" charset="0"/>
              </a:rPr>
              <a:t>    </a:t>
            </a:r>
            <a:r>
              <a:rPr lang="en-US" sz="1100" dirty="0" err="1" smtClean="0">
                <a:solidFill>
                  <a:srgbClr val="000000"/>
                </a:solidFill>
                <a:highlight>
                  <a:srgbClr val="FFFFFF"/>
                </a:highlight>
                <a:latin typeface="Consolas" panose="020B0609020204030204" pitchFamily="49" charset="0"/>
              </a:rPr>
              <a:t>sheet.getRange</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"A1"</a:t>
            </a:r>
            <a:r>
              <a:rPr lang="en-US" sz="1100" dirty="0">
                <a:solidFill>
                  <a:srgbClr val="000000"/>
                </a:solidFill>
                <a:highlight>
                  <a:srgbClr val="FFFFFF"/>
                </a:highlight>
                <a:latin typeface="Consolas" panose="020B0609020204030204" pitchFamily="49" charset="0"/>
              </a:rPr>
              <a:t>).format.font.name = </a:t>
            </a:r>
            <a:r>
              <a:rPr lang="en-US" sz="1100" dirty="0">
                <a:solidFill>
                  <a:srgbClr val="A31515"/>
                </a:solidFill>
                <a:highlight>
                  <a:srgbClr val="FFFFFF"/>
                </a:highlight>
                <a:latin typeface="Consolas" panose="020B0609020204030204" pitchFamily="49" charset="0"/>
              </a:rPr>
              <a:t>"Century"</a:t>
            </a:r>
            <a:r>
              <a:rPr lang="en-US" sz="1100" dirty="0">
                <a:solidFill>
                  <a:srgbClr val="000000"/>
                </a:solidFill>
                <a:highlight>
                  <a:srgbClr val="FFFFFF"/>
                </a:highlight>
                <a:latin typeface="Consolas" panose="020B0609020204030204" pitchFamily="49" charset="0"/>
              </a:rPr>
              <a:t>;</a:t>
            </a:r>
          </a:p>
          <a:p>
            <a:r>
              <a:rPr lang="en-US" sz="1100" dirty="0" smtClean="0">
                <a:solidFill>
                  <a:srgbClr val="000000"/>
                </a:solidFill>
                <a:highlight>
                  <a:srgbClr val="FFFFFF"/>
                </a:highlight>
                <a:latin typeface="Consolas" panose="020B0609020204030204" pitchFamily="49" charset="0"/>
              </a:rPr>
              <a:t>    </a:t>
            </a:r>
            <a:r>
              <a:rPr lang="en-US" sz="1100" dirty="0" err="1" smtClean="0">
                <a:solidFill>
                  <a:srgbClr val="000000"/>
                </a:solidFill>
                <a:highlight>
                  <a:srgbClr val="FFFFFF"/>
                </a:highlight>
                <a:latin typeface="Consolas" panose="020B0609020204030204" pitchFamily="49" charset="0"/>
              </a:rPr>
              <a:t>sheet.getRange</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"A1"</a:t>
            </a:r>
            <a:r>
              <a:rPr lang="en-US" sz="1100" dirty="0">
                <a:solidFill>
                  <a:srgbClr val="000000"/>
                </a:solidFill>
                <a:highlight>
                  <a:srgbClr val="FFFFFF"/>
                </a:highlight>
                <a:latin typeface="Consolas" panose="020B0609020204030204" pitchFamily="49" charset="0"/>
              </a:rPr>
              <a:t>).</a:t>
            </a:r>
            <a:r>
              <a:rPr lang="en-US" sz="1100" dirty="0" err="1">
                <a:solidFill>
                  <a:srgbClr val="000000"/>
                </a:solidFill>
                <a:highlight>
                  <a:srgbClr val="FFFFFF"/>
                </a:highlight>
                <a:latin typeface="Consolas" panose="020B0609020204030204" pitchFamily="49" charset="0"/>
              </a:rPr>
              <a:t>format.font.size</a:t>
            </a:r>
            <a:r>
              <a:rPr lang="en-US" sz="1100" dirty="0">
                <a:solidFill>
                  <a:srgbClr val="000000"/>
                </a:solidFill>
                <a:highlight>
                  <a:srgbClr val="FFFFFF"/>
                </a:highlight>
                <a:latin typeface="Consolas" panose="020B0609020204030204" pitchFamily="49" charset="0"/>
              </a:rPr>
              <a:t> = 26;</a:t>
            </a:r>
          </a:p>
          <a:p>
            <a:r>
              <a:rPr lang="en-US" sz="1100" dirty="0" smtClean="0">
                <a:solidFill>
                  <a:srgbClr val="0000FF"/>
                </a:solidFill>
                <a:highlight>
                  <a:srgbClr val="FFFFFF"/>
                </a:highlight>
                <a:latin typeface="Consolas" panose="020B0609020204030204" pitchFamily="49" charset="0"/>
              </a:rPr>
              <a:t>    </a:t>
            </a:r>
            <a:r>
              <a:rPr lang="en-US" sz="1100" dirty="0" err="1" smtClean="0">
                <a:solidFill>
                  <a:srgbClr val="0000FF"/>
                </a:solidFill>
                <a:highlight>
                  <a:srgbClr val="FFFFFF"/>
                </a:highlight>
                <a:latin typeface="Consolas" panose="020B0609020204030204" pitchFamily="49" charset="0"/>
              </a:rPr>
              <a:t>var</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range = </a:t>
            </a:r>
            <a:r>
              <a:rPr lang="en-US" sz="1100" dirty="0" err="1">
                <a:solidFill>
                  <a:srgbClr val="000000"/>
                </a:solidFill>
                <a:highlight>
                  <a:srgbClr val="FFFFFF"/>
                </a:highlight>
                <a:latin typeface="Consolas" panose="020B0609020204030204" pitchFamily="49" charset="0"/>
              </a:rPr>
              <a:t>sheet.getRange</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"A2:E8"</a:t>
            </a:r>
            <a:r>
              <a:rPr lang="en-US" sz="1100" dirty="0">
                <a:solidFill>
                  <a:srgbClr val="000000"/>
                </a:solidFill>
                <a:highlight>
                  <a:srgbClr val="FFFFFF"/>
                </a:highlight>
                <a:latin typeface="Consolas" panose="020B0609020204030204" pitchFamily="49" charset="0"/>
              </a:rPr>
              <a:t>);</a:t>
            </a:r>
          </a:p>
          <a:p>
            <a:r>
              <a:rPr lang="en-US" sz="1100" dirty="0" smtClean="0">
                <a:solidFill>
                  <a:srgbClr val="000000"/>
                </a:solidFill>
                <a:highlight>
                  <a:srgbClr val="FFFFFF"/>
                </a:highlight>
                <a:latin typeface="Consolas" panose="020B0609020204030204" pitchFamily="49" charset="0"/>
              </a:rPr>
              <a:t>    </a:t>
            </a:r>
            <a:r>
              <a:rPr lang="en-US" sz="1100" dirty="0" err="1" smtClean="0">
                <a:solidFill>
                  <a:srgbClr val="000000"/>
                </a:solidFill>
                <a:highlight>
                  <a:srgbClr val="FFFFFF"/>
                </a:highlight>
                <a:latin typeface="Consolas" panose="020B0609020204030204" pitchFamily="49" charset="0"/>
              </a:rPr>
              <a:t>range.values</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 values;</a:t>
            </a:r>
          </a:p>
          <a:p>
            <a:r>
              <a:rPr lang="en-US" sz="1100" dirty="0" smtClean="0">
                <a:solidFill>
                  <a:srgbClr val="000000"/>
                </a:solidFill>
                <a:highlight>
                  <a:srgbClr val="FFFFFF"/>
                </a:highlight>
                <a:latin typeface="Consolas" panose="020B0609020204030204" pitchFamily="49" charset="0"/>
              </a:rPr>
              <a:t>    </a:t>
            </a:r>
            <a:r>
              <a:rPr lang="en-US" sz="1100" dirty="0" err="1" smtClean="0">
                <a:solidFill>
                  <a:srgbClr val="000000"/>
                </a:solidFill>
                <a:highlight>
                  <a:srgbClr val="FFFFFF"/>
                </a:highlight>
                <a:latin typeface="Consolas" panose="020B0609020204030204" pitchFamily="49" charset="0"/>
              </a:rPr>
              <a:t>sheet.getRange</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"A2:E2"</a:t>
            </a:r>
            <a:r>
              <a:rPr lang="en-US" sz="1100" dirty="0">
                <a:solidFill>
                  <a:srgbClr val="000000"/>
                </a:solidFill>
                <a:highlight>
                  <a:srgbClr val="FFFFFF"/>
                </a:highlight>
                <a:latin typeface="Consolas" panose="020B0609020204030204" pitchFamily="49" charset="0"/>
              </a:rPr>
              <a:t>).</a:t>
            </a:r>
            <a:r>
              <a:rPr lang="en-US" sz="1100" dirty="0" err="1">
                <a:solidFill>
                  <a:srgbClr val="000000"/>
                </a:solidFill>
                <a:highlight>
                  <a:srgbClr val="FFFFFF"/>
                </a:highlight>
                <a:latin typeface="Consolas" panose="020B0609020204030204" pitchFamily="49" charset="0"/>
              </a:rPr>
              <a:t>format.font.bold</a:t>
            </a:r>
            <a:r>
              <a:rPr lang="en-US" sz="1100" dirty="0">
                <a:solidFill>
                  <a:srgbClr val="000000"/>
                </a:solidFill>
                <a:highlight>
                  <a:srgbClr val="FFFFFF"/>
                </a:highlight>
                <a:latin typeface="Consolas" panose="020B0609020204030204" pitchFamily="49" charset="0"/>
              </a:rPr>
              <a:t> = </a:t>
            </a:r>
            <a:r>
              <a:rPr lang="en-US" sz="1100" dirty="0">
                <a:solidFill>
                  <a:srgbClr val="0000FF"/>
                </a:solidFill>
                <a:highlight>
                  <a:srgbClr val="FFFFFF"/>
                </a:highlight>
                <a:latin typeface="Consolas" panose="020B0609020204030204" pitchFamily="49" charset="0"/>
              </a:rPr>
              <a:t>true</a:t>
            </a:r>
            <a:r>
              <a:rPr lang="en-US" sz="1100" dirty="0">
                <a:solidFill>
                  <a:srgbClr val="000000"/>
                </a:solidFill>
                <a:highlight>
                  <a:srgbClr val="FFFFFF"/>
                </a:highlight>
                <a:latin typeface="Consolas" panose="020B0609020204030204" pitchFamily="49" charset="0"/>
              </a:rPr>
              <a:t>;</a:t>
            </a:r>
          </a:p>
          <a:p>
            <a:r>
              <a:rPr lang="en-US" sz="1100" dirty="0" smtClean="0">
                <a:solidFill>
                  <a:srgbClr val="000000"/>
                </a:solidFill>
                <a:highlight>
                  <a:srgbClr val="FFFFFF"/>
                </a:highlight>
                <a:latin typeface="Consolas" panose="020B0609020204030204" pitchFamily="49" charset="0"/>
              </a:rPr>
              <a:t>    </a:t>
            </a:r>
            <a:r>
              <a:rPr lang="en-US" sz="1100" dirty="0" smtClean="0">
                <a:solidFill>
                  <a:srgbClr val="0000FF"/>
                </a:solidFill>
                <a:highlight>
                  <a:srgbClr val="FFFFFF"/>
                </a:highlight>
                <a:latin typeface="Consolas" panose="020B0609020204030204" pitchFamily="49" charset="0"/>
              </a:rPr>
              <a:t>return</a:t>
            </a:r>
            <a:r>
              <a:rPr lang="en-US" sz="1100" dirty="0" smtClean="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ctx.sync</a:t>
            </a:r>
            <a:r>
              <a:rPr lang="en-US" sz="1100" dirty="0">
                <a:solidFill>
                  <a:srgbClr val="000000"/>
                </a:solidFill>
                <a:highlight>
                  <a:srgbClr val="FFFFFF"/>
                </a:highlight>
                <a:latin typeface="Consolas" panose="020B0609020204030204" pitchFamily="49" charset="0"/>
              </a:rPr>
              <a:t>();</a:t>
            </a:r>
          </a:p>
          <a:p>
            <a:r>
              <a:rPr lang="en-US" sz="1100" dirty="0">
                <a:solidFill>
                  <a:srgbClr val="000000"/>
                </a:solidFill>
                <a:highlight>
                  <a:srgbClr val="FFFFFF"/>
                </a:highlight>
                <a:latin typeface="Consolas" panose="020B0609020204030204" pitchFamily="49" charset="0"/>
              </a:rPr>
              <a:t>})</a:t>
            </a:r>
          </a:p>
          <a:p>
            <a:r>
              <a:rPr lang="en-US" sz="1100" dirty="0">
                <a:solidFill>
                  <a:srgbClr val="000000"/>
                </a:solidFill>
                <a:highlight>
                  <a:srgbClr val="FFFFFF"/>
                </a:highlight>
                <a:latin typeface="Consolas" panose="020B0609020204030204" pitchFamily="49" charset="0"/>
              </a:rPr>
              <a:t>.then(</a:t>
            </a:r>
            <a:r>
              <a:rPr lang="en-US" sz="1100" dirty="0">
                <a:solidFill>
                  <a:srgbClr val="0000FF"/>
                </a:solidFill>
                <a:highlight>
                  <a:srgbClr val="FFFFFF"/>
                </a:highlight>
                <a:latin typeface="Consolas" panose="020B0609020204030204" pitchFamily="49" charset="0"/>
              </a:rPr>
              <a:t>function</a:t>
            </a:r>
            <a:r>
              <a:rPr lang="en-US" sz="1100" dirty="0">
                <a:solidFill>
                  <a:srgbClr val="000000"/>
                </a:solidFill>
                <a:highlight>
                  <a:srgbClr val="FFFFFF"/>
                </a:highlight>
                <a:latin typeface="Consolas" panose="020B0609020204030204" pitchFamily="49" charset="0"/>
              </a:rPr>
              <a:t> () {</a:t>
            </a:r>
          </a:p>
          <a:p>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app.showNotification</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"Success"</a:t>
            </a:r>
            <a:r>
              <a:rPr lang="en-US" sz="1100" dirty="0">
                <a:solidFill>
                  <a:srgbClr val="000000"/>
                </a:solidFill>
                <a:highlight>
                  <a:srgbClr val="FFFFFF"/>
                </a:highlight>
                <a:latin typeface="Consolas" panose="020B0609020204030204" pitchFamily="49" charset="0"/>
              </a:rPr>
              <a:t>);</a:t>
            </a:r>
          </a:p>
          <a:p>
            <a:r>
              <a:rPr lang="en-US" sz="1100" dirty="0">
                <a:solidFill>
                  <a:srgbClr val="000000"/>
                </a:solidFill>
                <a:highlight>
                  <a:srgbClr val="FFFFFF"/>
                </a:highlight>
                <a:latin typeface="Consolas" panose="020B0609020204030204" pitchFamily="49" charset="0"/>
              </a:rPr>
              <a:t>    console.log(</a:t>
            </a:r>
            <a:r>
              <a:rPr lang="en-US" sz="1100" dirty="0">
                <a:solidFill>
                  <a:srgbClr val="A31515"/>
                </a:solidFill>
                <a:highlight>
                  <a:srgbClr val="FFFFFF"/>
                </a:highlight>
                <a:latin typeface="Consolas" panose="020B0609020204030204" pitchFamily="49" charset="0"/>
              </a:rPr>
              <a:t>"Success!"</a:t>
            </a:r>
            <a:r>
              <a:rPr lang="en-US" sz="1100" dirty="0">
                <a:solidFill>
                  <a:srgbClr val="000000"/>
                </a:solidFill>
                <a:highlight>
                  <a:srgbClr val="FFFFFF"/>
                </a:highlight>
                <a:latin typeface="Consolas" panose="020B0609020204030204" pitchFamily="49" charset="0"/>
              </a:rPr>
              <a:t>);</a:t>
            </a:r>
          </a:p>
          <a:p>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158356466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Coding Pattern</a:t>
            </a:r>
          </a:p>
        </p:txBody>
      </p:sp>
      <p:grpSp>
        <p:nvGrpSpPr>
          <p:cNvPr id="17" name="Group 16"/>
          <p:cNvGrpSpPr/>
          <p:nvPr/>
        </p:nvGrpSpPr>
        <p:grpSpPr>
          <a:xfrm>
            <a:off x="7408653" y="1180262"/>
            <a:ext cx="3411001" cy="5069158"/>
            <a:chOff x="7559180" y="1202835"/>
            <a:chExt cx="3480305" cy="5172152"/>
          </a:xfrm>
        </p:grpSpPr>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8863" y="1485514"/>
              <a:ext cx="1454092" cy="1103172"/>
            </a:xfrm>
            <a:prstGeom prst="rect">
              <a:avLst/>
            </a:prstGeom>
          </p:spPr>
        </p:pic>
        <p:pic>
          <p:nvPicPr>
            <p:cNvPr id="20" name="Picture 19"/>
            <p:cNvPicPr>
              <a:picLocks noChangeAspect="1"/>
            </p:cNvPicPr>
            <p:nvPr/>
          </p:nvPicPr>
          <p:blipFill rotWithShape="1">
            <a:blip r:embed="rId3"/>
            <a:srcRect l="2435" t="2229" r="2273" b="719"/>
            <a:stretch/>
          </p:blipFill>
          <p:spPr>
            <a:xfrm>
              <a:off x="9452334" y="3366824"/>
              <a:ext cx="1587151" cy="1008074"/>
            </a:xfrm>
            <a:prstGeom prst="rect">
              <a:avLst/>
            </a:prstGeom>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63494" y="5384387"/>
              <a:ext cx="1564831" cy="990600"/>
            </a:xfrm>
            <a:prstGeom prst="rect">
              <a:avLst/>
            </a:prstGeom>
          </p:spPr>
        </p:pic>
        <p:sp>
          <p:nvSpPr>
            <p:cNvPr id="22" name="TextBox 21"/>
            <p:cNvSpPr txBox="1"/>
            <p:nvPr/>
          </p:nvSpPr>
          <p:spPr>
            <a:xfrm>
              <a:off x="9965223" y="1202835"/>
              <a:ext cx="561372" cy="400110"/>
            </a:xfrm>
            <a:prstGeom prst="rect">
              <a:avLst/>
            </a:prstGeom>
            <a:noFill/>
          </p:spPr>
          <p:txBody>
            <a:bodyPr wrap="none" rtlCol="0">
              <a:spAutoFit/>
            </a:bodyPr>
            <a:lstStyle/>
            <a:p>
              <a:r>
                <a:rPr lang="en-US" sz="1960" dirty="0">
                  <a:latin typeface="+mj-lt"/>
                </a:rPr>
                <a:t>iOS</a:t>
              </a:r>
            </a:p>
          </p:txBody>
        </p:sp>
        <p:sp>
          <p:nvSpPr>
            <p:cNvPr id="23" name="TextBox 22"/>
            <p:cNvSpPr txBox="1"/>
            <p:nvPr/>
          </p:nvSpPr>
          <p:spPr>
            <a:xfrm>
              <a:off x="9712750" y="2973895"/>
              <a:ext cx="1066318" cy="400110"/>
            </a:xfrm>
            <a:prstGeom prst="rect">
              <a:avLst/>
            </a:prstGeom>
            <a:noFill/>
          </p:spPr>
          <p:txBody>
            <a:bodyPr wrap="none" rtlCol="0">
              <a:spAutoFit/>
            </a:bodyPr>
            <a:lstStyle/>
            <a:p>
              <a:r>
                <a:rPr lang="en-US" sz="1960" dirty="0">
                  <a:latin typeface="+mj-lt"/>
                </a:rPr>
                <a:t>Desktop</a:t>
              </a:r>
            </a:p>
          </p:txBody>
        </p:sp>
        <p:sp>
          <p:nvSpPr>
            <p:cNvPr id="24" name="TextBox 23"/>
            <p:cNvSpPr txBox="1"/>
            <p:nvPr/>
          </p:nvSpPr>
          <p:spPr>
            <a:xfrm>
              <a:off x="9906553" y="4938311"/>
              <a:ext cx="678712" cy="400110"/>
            </a:xfrm>
            <a:prstGeom prst="rect">
              <a:avLst/>
            </a:prstGeom>
            <a:noFill/>
          </p:spPr>
          <p:txBody>
            <a:bodyPr wrap="none" rtlCol="0">
              <a:spAutoFit/>
            </a:bodyPr>
            <a:lstStyle/>
            <a:p>
              <a:r>
                <a:rPr lang="en-US" sz="1960" dirty="0">
                  <a:latin typeface="+mj-lt"/>
                </a:rPr>
                <a:t>Web</a:t>
              </a:r>
            </a:p>
          </p:txBody>
        </p:sp>
        <p:cxnSp>
          <p:nvCxnSpPr>
            <p:cNvPr id="26" name="Elbow Connector 25"/>
            <p:cNvCxnSpPr/>
            <p:nvPr/>
          </p:nvCxnSpPr>
          <p:spPr>
            <a:xfrm rot="5400000" flipH="1" flipV="1">
              <a:off x="8190107" y="1631087"/>
              <a:ext cx="1089900" cy="1692602"/>
            </a:xfrm>
            <a:prstGeom prst="bent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20" idx="1"/>
            </p:cNvCxnSpPr>
            <p:nvPr/>
          </p:nvCxnSpPr>
          <p:spPr>
            <a:xfrm>
              <a:off x="8521803" y="3772658"/>
              <a:ext cx="727898"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rot="16200000" flipH="1">
              <a:off x="8038242" y="4717252"/>
              <a:ext cx="1201937" cy="1416704"/>
            </a:xfrm>
            <a:prstGeom prst="bent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7559180" y="3154247"/>
              <a:ext cx="741747" cy="1552372"/>
              <a:chOff x="6734540" y="2125249"/>
              <a:chExt cx="1604292" cy="3357556"/>
            </a:xfrm>
          </p:grpSpPr>
          <p:grpSp>
            <p:nvGrpSpPr>
              <p:cNvPr id="31" name="Group 30"/>
              <p:cNvGrpSpPr/>
              <p:nvPr/>
            </p:nvGrpSpPr>
            <p:grpSpPr>
              <a:xfrm>
                <a:off x="6734540" y="3930433"/>
                <a:ext cx="1604292" cy="1552372"/>
                <a:chOff x="8561388" y="1192213"/>
                <a:chExt cx="490538" cy="474663"/>
              </a:xfrm>
            </p:grpSpPr>
            <p:sp>
              <p:nvSpPr>
                <p:cNvPr id="33" name="Freeform 18"/>
                <p:cNvSpPr>
                  <a:spLocks noEditPoints="1"/>
                </p:cNvSpPr>
                <p:nvPr/>
              </p:nvSpPr>
              <p:spPr bwMode="auto">
                <a:xfrm>
                  <a:off x="8561388" y="1192213"/>
                  <a:ext cx="490538" cy="474663"/>
                </a:xfrm>
                <a:custGeom>
                  <a:avLst/>
                  <a:gdLst>
                    <a:gd name="T0" fmla="*/ 62 w 105"/>
                    <a:gd name="T1" fmla="*/ 102 h 102"/>
                    <a:gd name="T2" fmla="*/ 62 w 105"/>
                    <a:gd name="T3" fmla="*/ 92 h 102"/>
                    <a:gd name="T4" fmla="*/ 99 w 105"/>
                    <a:gd name="T5" fmla="*/ 92 h 102"/>
                    <a:gd name="T6" fmla="*/ 104 w 105"/>
                    <a:gd name="T7" fmla="*/ 89 h 102"/>
                    <a:gd name="T8" fmla="*/ 105 w 105"/>
                    <a:gd name="T9" fmla="*/ 79 h 102"/>
                    <a:gd name="T10" fmla="*/ 105 w 105"/>
                    <a:gd name="T11" fmla="*/ 16 h 102"/>
                    <a:gd name="T12" fmla="*/ 104 w 105"/>
                    <a:gd name="T13" fmla="*/ 10 h 102"/>
                    <a:gd name="T14" fmla="*/ 98 w 105"/>
                    <a:gd name="T15" fmla="*/ 9 h 102"/>
                    <a:gd name="T16" fmla="*/ 62 w 105"/>
                    <a:gd name="T17" fmla="*/ 9 h 102"/>
                    <a:gd name="T18" fmla="*/ 62 w 105"/>
                    <a:gd name="T19" fmla="*/ 0 h 102"/>
                    <a:gd name="T20" fmla="*/ 55 w 105"/>
                    <a:gd name="T21" fmla="*/ 0 h 102"/>
                    <a:gd name="T22" fmla="*/ 0 w 105"/>
                    <a:gd name="T23" fmla="*/ 9 h 102"/>
                    <a:gd name="T24" fmla="*/ 0 w 105"/>
                    <a:gd name="T25" fmla="*/ 93 h 102"/>
                    <a:gd name="T26" fmla="*/ 54 w 105"/>
                    <a:gd name="T27" fmla="*/ 102 h 102"/>
                    <a:gd name="T28" fmla="*/ 62 w 105"/>
                    <a:gd name="T29" fmla="*/ 102 h 102"/>
                    <a:gd name="T30" fmla="*/ 62 w 105"/>
                    <a:gd name="T31" fmla="*/ 81 h 102"/>
                    <a:gd name="T32" fmla="*/ 71 w 105"/>
                    <a:gd name="T33" fmla="*/ 81 h 102"/>
                    <a:gd name="T34" fmla="*/ 71 w 105"/>
                    <a:gd name="T35" fmla="*/ 73 h 102"/>
                    <a:gd name="T36" fmla="*/ 62 w 105"/>
                    <a:gd name="T37" fmla="*/ 73 h 102"/>
                    <a:gd name="T38" fmla="*/ 62 w 105"/>
                    <a:gd name="T39" fmla="*/ 68 h 102"/>
                    <a:gd name="T40" fmla="*/ 71 w 105"/>
                    <a:gd name="T41" fmla="*/ 68 h 102"/>
                    <a:gd name="T42" fmla="*/ 71 w 105"/>
                    <a:gd name="T43" fmla="*/ 59 h 102"/>
                    <a:gd name="T44" fmla="*/ 62 w 105"/>
                    <a:gd name="T45" fmla="*/ 59 h 102"/>
                    <a:gd name="T46" fmla="*/ 62 w 105"/>
                    <a:gd name="T47" fmla="*/ 55 h 102"/>
                    <a:gd name="T48" fmla="*/ 71 w 105"/>
                    <a:gd name="T49" fmla="*/ 55 h 102"/>
                    <a:gd name="T50" fmla="*/ 71 w 105"/>
                    <a:gd name="T51" fmla="*/ 46 h 102"/>
                    <a:gd name="T52" fmla="*/ 62 w 105"/>
                    <a:gd name="T53" fmla="*/ 46 h 102"/>
                    <a:gd name="T54" fmla="*/ 62 w 105"/>
                    <a:gd name="T55" fmla="*/ 41 h 102"/>
                    <a:gd name="T56" fmla="*/ 71 w 105"/>
                    <a:gd name="T57" fmla="*/ 41 h 102"/>
                    <a:gd name="T58" fmla="*/ 71 w 105"/>
                    <a:gd name="T59" fmla="*/ 33 h 102"/>
                    <a:gd name="T60" fmla="*/ 62 w 105"/>
                    <a:gd name="T61" fmla="*/ 33 h 102"/>
                    <a:gd name="T62" fmla="*/ 62 w 105"/>
                    <a:gd name="T63" fmla="*/ 28 h 102"/>
                    <a:gd name="T64" fmla="*/ 71 w 105"/>
                    <a:gd name="T65" fmla="*/ 28 h 102"/>
                    <a:gd name="T66" fmla="*/ 71 w 105"/>
                    <a:gd name="T67" fmla="*/ 20 h 102"/>
                    <a:gd name="T68" fmla="*/ 62 w 105"/>
                    <a:gd name="T69" fmla="*/ 20 h 102"/>
                    <a:gd name="T70" fmla="*/ 62 w 105"/>
                    <a:gd name="T71" fmla="*/ 13 h 102"/>
                    <a:gd name="T72" fmla="*/ 101 w 105"/>
                    <a:gd name="T73" fmla="*/ 13 h 102"/>
                    <a:gd name="T74" fmla="*/ 101 w 105"/>
                    <a:gd name="T75" fmla="*/ 88 h 102"/>
                    <a:gd name="T76" fmla="*/ 62 w 105"/>
                    <a:gd name="T77" fmla="*/ 88 h 102"/>
                    <a:gd name="T78" fmla="*/ 62 w 105"/>
                    <a:gd name="T79" fmla="*/ 81 h 102"/>
                    <a:gd name="T80" fmla="*/ 35 w 105"/>
                    <a:gd name="T81" fmla="*/ 70 h 102"/>
                    <a:gd name="T82" fmla="*/ 29 w 105"/>
                    <a:gd name="T83" fmla="*/ 55 h 102"/>
                    <a:gd name="T84" fmla="*/ 23 w 105"/>
                    <a:gd name="T85" fmla="*/ 69 h 102"/>
                    <a:gd name="T86" fmla="*/ 15 w 105"/>
                    <a:gd name="T87" fmla="*/ 69 h 102"/>
                    <a:gd name="T88" fmla="*/ 24 w 105"/>
                    <a:gd name="T89" fmla="*/ 51 h 102"/>
                    <a:gd name="T90" fmla="*/ 16 w 105"/>
                    <a:gd name="T91" fmla="*/ 32 h 102"/>
                    <a:gd name="T92" fmla="*/ 24 w 105"/>
                    <a:gd name="T93" fmla="*/ 32 h 102"/>
                    <a:gd name="T94" fmla="*/ 29 w 105"/>
                    <a:gd name="T95" fmla="*/ 46 h 102"/>
                    <a:gd name="T96" fmla="*/ 35 w 105"/>
                    <a:gd name="T97" fmla="*/ 31 h 102"/>
                    <a:gd name="T98" fmla="*/ 43 w 105"/>
                    <a:gd name="T99" fmla="*/ 31 h 102"/>
                    <a:gd name="T100" fmla="*/ 33 w 105"/>
                    <a:gd name="T101" fmla="*/ 50 h 102"/>
                    <a:gd name="T102" fmla="*/ 43 w 105"/>
                    <a:gd name="T103" fmla="*/ 70 h 102"/>
                    <a:gd name="T104" fmla="*/ 35 w 105"/>
                    <a:gd name="T105" fmla="*/ 7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 h="102">
                      <a:moveTo>
                        <a:pt x="62" y="102"/>
                      </a:moveTo>
                      <a:cubicBezTo>
                        <a:pt x="62" y="99"/>
                        <a:pt x="62" y="95"/>
                        <a:pt x="62" y="92"/>
                      </a:cubicBezTo>
                      <a:cubicBezTo>
                        <a:pt x="74" y="92"/>
                        <a:pt x="86" y="92"/>
                        <a:pt x="99" y="92"/>
                      </a:cubicBezTo>
                      <a:cubicBezTo>
                        <a:pt x="101" y="92"/>
                        <a:pt x="104" y="91"/>
                        <a:pt x="104" y="89"/>
                      </a:cubicBezTo>
                      <a:cubicBezTo>
                        <a:pt x="105" y="86"/>
                        <a:pt x="105" y="82"/>
                        <a:pt x="105" y="79"/>
                      </a:cubicBezTo>
                      <a:cubicBezTo>
                        <a:pt x="105" y="58"/>
                        <a:pt x="105" y="37"/>
                        <a:pt x="105" y="16"/>
                      </a:cubicBezTo>
                      <a:cubicBezTo>
                        <a:pt x="105" y="14"/>
                        <a:pt x="105" y="12"/>
                        <a:pt x="104" y="10"/>
                      </a:cubicBezTo>
                      <a:cubicBezTo>
                        <a:pt x="102" y="9"/>
                        <a:pt x="100" y="9"/>
                        <a:pt x="98" y="9"/>
                      </a:cubicBezTo>
                      <a:cubicBezTo>
                        <a:pt x="86" y="9"/>
                        <a:pt x="74" y="9"/>
                        <a:pt x="62" y="9"/>
                      </a:cubicBezTo>
                      <a:cubicBezTo>
                        <a:pt x="62" y="6"/>
                        <a:pt x="62" y="3"/>
                        <a:pt x="62" y="0"/>
                      </a:cubicBezTo>
                      <a:cubicBezTo>
                        <a:pt x="55" y="0"/>
                        <a:pt x="55" y="0"/>
                        <a:pt x="55" y="0"/>
                      </a:cubicBezTo>
                      <a:cubicBezTo>
                        <a:pt x="36" y="3"/>
                        <a:pt x="18" y="6"/>
                        <a:pt x="0" y="9"/>
                      </a:cubicBezTo>
                      <a:cubicBezTo>
                        <a:pt x="0" y="37"/>
                        <a:pt x="0" y="65"/>
                        <a:pt x="0" y="93"/>
                      </a:cubicBezTo>
                      <a:cubicBezTo>
                        <a:pt x="18" y="96"/>
                        <a:pt x="36" y="99"/>
                        <a:pt x="54" y="102"/>
                      </a:cubicBezTo>
                      <a:lnTo>
                        <a:pt x="62" y="102"/>
                      </a:lnTo>
                      <a:close/>
                      <a:moveTo>
                        <a:pt x="62" y="81"/>
                      </a:moveTo>
                      <a:cubicBezTo>
                        <a:pt x="65" y="81"/>
                        <a:pt x="68" y="81"/>
                        <a:pt x="71" y="81"/>
                      </a:cubicBezTo>
                      <a:cubicBezTo>
                        <a:pt x="71" y="78"/>
                        <a:pt x="71" y="75"/>
                        <a:pt x="71" y="73"/>
                      </a:cubicBezTo>
                      <a:cubicBezTo>
                        <a:pt x="68" y="73"/>
                        <a:pt x="65" y="73"/>
                        <a:pt x="62" y="73"/>
                      </a:cubicBezTo>
                      <a:cubicBezTo>
                        <a:pt x="62" y="71"/>
                        <a:pt x="62" y="69"/>
                        <a:pt x="62" y="68"/>
                      </a:cubicBezTo>
                      <a:cubicBezTo>
                        <a:pt x="65" y="68"/>
                        <a:pt x="68" y="68"/>
                        <a:pt x="71" y="68"/>
                      </a:cubicBezTo>
                      <a:cubicBezTo>
                        <a:pt x="71" y="65"/>
                        <a:pt x="71" y="62"/>
                        <a:pt x="71" y="59"/>
                      </a:cubicBezTo>
                      <a:cubicBezTo>
                        <a:pt x="68" y="59"/>
                        <a:pt x="65" y="59"/>
                        <a:pt x="62" y="59"/>
                      </a:cubicBezTo>
                      <a:cubicBezTo>
                        <a:pt x="62" y="58"/>
                        <a:pt x="62" y="56"/>
                        <a:pt x="62" y="55"/>
                      </a:cubicBezTo>
                      <a:cubicBezTo>
                        <a:pt x="65" y="55"/>
                        <a:pt x="68" y="55"/>
                        <a:pt x="71" y="55"/>
                      </a:cubicBezTo>
                      <a:cubicBezTo>
                        <a:pt x="71" y="52"/>
                        <a:pt x="71" y="49"/>
                        <a:pt x="71" y="46"/>
                      </a:cubicBezTo>
                      <a:cubicBezTo>
                        <a:pt x="68" y="46"/>
                        <a:pt x="65" y="46"/>
                        <a:pt x="62" y="46"/>
                      </a:cubicBezTo>
                      <a:cubicBezTo>
                        <a:pt x="62" y="45"/>
                        <a:pt x="62" y="43"/>
                        <a:pt x="62" y="41"/>
                      </a:cubicBezTo>
                      <a:cubicBezTo>
                        <a:pt x="65" y="41"/>
                        <a:pt x="68" y="41"/>
                        <a:pt x="71" y="41"/>
                      </a:cubicBezTo>
                      <a:cubicBezTo>
                        <a:pt x="71" y="39"/>
                        <a:pt x="71" y="36"/>
                        <a:pt x="71" y="33"/>
                      </a:cubicBezTo>
                      <a:cubicBezTo>
                        <a:pt x="68" y="33"/>
                        <a:pt x="65" y="33"/>
                        <a:pt x="62" y="33"/>
                      </a:cubicBezTo>
                      <a:cubicBezTo>
                        <a:pt x="62" y="31"/>
                        <a:pt x="62" y="30"/>
                        <a:pt x="62" y="28"/>
                      </a:cubicBezTo>
                      <a:cubicBezTo>
                        <a:pt x="65" y="28"/>
                        <a:pt x="68" y="28"/>
                        <a:pt x="71" y="28"/>
                      </a:cubicBezTo>
                      <a:cubicBezTo>
                        <a:pt x="71" y="26"/>
                        <a:pt x="71" y="23"/>
                        <a:pt x="71" y="20"/>
                      </a:cubicBezTo>
                      <a:cubicBezTo>
                        <a:pt x="68" y="20"/>
                        <a:pt x="65" y="20"/>
                        <a:pt x="62" y="20"/>
                      </a:cubicBezTo>
                      <a:cubicBezTo>
                        <a:pt x="62" y="18"/>
                        <a:pt x="62" y="15"/>
                        <a:pt x="62" y="13"/>
                      </a:cubicBezTo>
                      <a:cubicBezTo>
                        <a:pt x="75" y="13"/>
                        <a:pt x="88" y="13"/>
                        <a:pt x="101" y="13"/>
                      </a:cubicBezTo>
                      <a:cubicBezTo>
                        <a:pt x="101" y="38"/>
                        <a:pt x="101" y="63"/>
                        <a:pt x="101" y="88"/>
                      </a:cubicBezTo>
                      <a:cubicBezTo>
                        <a:pt x="88" y="88"/>
                        <a:pt x="75" y="88"/>
                        <a:pt x="62" y="88"/>
                      </a:cubicBezTo>
                      <a:cubicBezTo>
                        <a:pt x="62" y="86"/>
                        <a:pt x="62" y="83"/>
                        <a:pt x="62" y="81"/>
                      </a:cubicBezTo>
                      <a:close/>
                      <a:moveTo>
                        <a:pt x="35" y="70"/>
                      </a:moveTo>
                      <a:cubicBezTo>
                        <a:pt x="33" y="65"/>
                        <a:pt x="30" y="60"/>
                        <a:pt x="29" y="55"/>
                      </a:cubicBezTo>
                      <a:cubicBezTo>
                        <a:pt x="27" y="60"/>
                        <a:pt x="25" y="64"/>
                        <a:pt x="23" y="69"/>
                      </a:cubicBezTo>
                      <a:cubicBezTo>
                        <a:pt x="20" y="69"/>
                        <a:pt x="18" y="69"/>
                        <a:pt x="15" y="69"/>
                      </a:cubicBezTo>
                      <a:cubicBezTo>
                        <a:pt x="18" y="63"/>
                        <a:pt x="21" y="57"/>
                        <a:pt x="24" y="51"/>
                      </a:cubicBezTo>
                      <a:cubicBezTo>
                        <a:pt x="22" y="44"/>
                        <a:pt x="19" y="38"/>
                        <a:pt x="16" y="32"/>
                      </a:cubicBezTo>
                      <a:cubicBezTo>
                        <a:pt x="19" y="32"/>
                        <a:pt x="21" y="32"/>
                        <a:pt x="24" y="32"/>
                      </a:cubicBezTo>
                      <a:cubicBezTo>
                        <a:pt x="26" y="36"/>
                        <a:pt x="28" y="41"/>
                        <a:pt x="29" y="46"/>
                      </a:cubicBezTo>
                      <a:cubicBezTo>
                        <a:pt x="31" y="41"/>
                        <a:pt x="33" y="36"/>
                        <a:pt x="35" y="31"/>
                      </a:cubicBezTo>
                      <a:cubicBezTo>
                        <a:pt x="38" y="31"/>
                        <a:pt x="40" y="31"/>
                        <a:pt x="43" y="31"/>
                      </a:cubicBezTo>
                      <a:cubicBezTo>
                        <a:pt x="40" y="37"/>
                        <a:pt x="37" y="44"/>
                        <a:pt x="33" y="50"/>
                      </a:cubicBezTo>
                      <a:cubicBezTo>
                        <a:pt x="37" y="57"/>
                        <a:pt x="40" y="64"/>
                        <a:pt x="43" y="70"/>
                      </a:cubicBezTo>
                      <a:cubicBezTo>
                        <a:pt x="40" y="70"/>
                        <a:pt x="38" y="70"/>
                        <a:pt x="35" y="70"/>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4" name="Freeform 19"/>
                <p:cNvSpPr>
                  <a:spLocks noEditPoints="1"/>
                </p:cNvSpPr>
                <p:nvPr/>
              </p:nvSpPr>
              <p:spPr bwMode="auto">
                <a:xfrm>
                  <a:off x="8915400" y="1285876"/>
                  <a:ext cx="79375" cy="284163"/>
                </a:xfrm>
                <a:custGeom>
                  <a:avLst/>
                  <a:gdLst>
                    <a:gd name="T0" fmla="*/ 17 w 17"/>
                    <a:gd name="T1" fmla="*/ 61 h 61"/>
                    <a:gd name="T2" fmla="*/ 0 w 17"/>
                    <a:gd name="T3" fmla="*/ 61 h 61"/>
                    <a:gd name="T4" fmla="*/ 0 w 17"/>
                    <a:gd name="T5" fmla="*/ 53 h 61"/>
                    <a:gd name="T6" fmla="*/ 17 w 17"/>
                    <a:gd name="T7" fmla="*/ 53 h 61"/>
                    <a:gd name="T8" fmla="*/ 17 w 17"/>
                    <a:gd name="T9" fmla="*/ 61 h 61"/>
                    <a:gd name="T10" fmla="*/ 17 w 17"/>
                    <a:gd name="T11" fmla="*/ 48 h 61"/>
                    <a:gd name="T12" fmla="*/ 0 w 17"/>
                    <a:gd name="T13" fmla="*/ 48 h 61"/>
                    <a:gd name="T14" fmla="*/ 0 w 17"/>
                    <a:gd name="T15" fmla="*/ 39 h 61"/>
                    <a:gd name="T16" fmla="*/ 17 w 17"/>
                    <a:gd name="T17" fmla="*/ 39 h 61"/>
                    <a:gd name="T18" fmla="*/ 17 w 17"/>
                    <a:gd name="T19" fmla="*/ 48 h 61"/>
                    <a:gd name="T20" fmla="*/ 17 w 17"/>
                    <a:gd name="T21" fmla="*/ 35 h 61"/>
                    <a:gd name="T22" fmla="*/ 0 w 17"/>
                    <a:gd name="T23" fmla="*/ 35 h 61"/>
                    <a:gd name="T24" fmla="*/ 0 w 17"/>
                    <a:gd name="T25" fmla="*/ 26 h 61"/>
                    <a:gd name="T26" fmla="*/ 17 w 17"/>
                    <a:gd name="T27" fmla="*/ 26 h 61"/>
                    <a:gd name="T28" fmla="*/ 17 w 17"/>
                    <a:gd name="T29" fmla="*/ 35 h 61"/>
                    <a:gd name="T30" fmla="*/ 17 w 17"/>
                    <a:gd name="T31" fmla="*/ 21 h 61"/>
                    <a:gd name="T32" fmla="*/ 0 w 17"/>
                    <a:gd name="T33" fmla="*/ 21 h 61"/>
                    <a:gd name="T34" fmla="*/ 0 w 17"/>
                    <a:gd name="T35" fmla="*/ 13 h 61"/>
                    <a:gd name="T36" fmla="*/ 17 w 17"/>
                    <a:gd name="T37" fmla="*/ 13 h 61"/>
                    <a:gd name="T38" fmla="*/ 17 w 17"/>
                    <a:gd name="T39" fmla="*/ 21 h 61"/>
                    <a:gd name="T40" fmla="*/ 17 w 17"/>
                    <a:gd name="T41" fmla="*/ 8 h 61"/>
                    <a:gd name="T42" fmla="*/ 0 w 17"/>
                    <a:gd name="T43" fmla="*/ 8 h 61"/>
                    <a:gd name="T44" fmla="*/ 0 w 17"/>
                    <a:gd name="T45" fmla="*/ 0 h 61"/>
                    <a:gd name="T46" fmla="*/ 17 w 17"/>
                    <a:gd name="T47" fmla="*/ 0 h 61"/>
                    <a:gd name="T48" fmla="*/ 17 w 17"/>
                    <a:gd name="T49" fmla="*/ 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 h="61">
                      <a:moveTo>
                        <a:pt x="17" y="61"/>
                      </a:moveTo>
                      <a:cubicBezTo>
                        <a:pt x="11" y="61"/>
                        <a:pt x="6" y="61"/>
                        <a:pt x="0" y="61"/>
                      </a:cubicBezTo>
                      <a:cubicBezTo>
                        <a:pt x="0" y="58"/>
                        <a:pt x="0" y="55"/>
                        <a:pt x="0" y="53"/>
                      </a:cubicBezTo>
                      <a:cubicBezTo>
                        <a:pt x="6" y="53"/>
                        <a:pt x="11" y="53"/>
                        <a:pt x="17" y="53"/>
                      </a:cubicBezTo>
                      <a:cubicBezTo>
                        <a:pt x="17" y="55"/>
                        <a:pt x="17" y="58"/>
                        <a:pt x="17" y="61"/>
                      </a:cubicBezTo>
                      <a:close/>
                      <a:moveTo>
                        <a:pt x="17" y="48"/>
                      </a:moveTo>
                      <a:cubicBezTo>
                        <a:pt x="11" y="48"/>
                        <a:pt x="6" y="48"/>
                        <a:pt x="0" y="48"/>
                      </a:cubicBezTo>
                      <a:cubicBezTo>
                        <a:pt x="0" y="45"/>
                        <a:pt x="0" y="42"/>
                        <a:pt x="0" y="39"/>
                      </a:cubicBezTo>
                      <a:cubicBezTo>
                        <a:pt x="6" y="39"/>
                        <a:pt x="11" y="39"/>
                        <a:pt x="17" y="39"/>
                      </a:cubicBezTo>
                      <a:cubicBezTo>
                        <a:pt x="17" y="42"/>
                        <a:pt x="17" y="45"/>
                        <a:pt x="17" y="48"/>
                      </a:cubicBezTo>
                      <a:close/>
                      <a:moveTo>
                        <a:pt x="17" y="35"/>
                      </a:moveTo>
                      <a:cubicBezTo>
                        <a:pt x="11" y="35"/>
                        <a:pt x="6" y="35"/>
                        <a:pt x="0" y="35"/>
                      </a:cubicBezTo>
                      <a:cubicBezTo>
                        <a:pt x="0" y="32"/>
                        <a:pt x="0" y="29"/>
                        <a:pt x="0" y="26"/>
                      </a:cubicBezTo>
                      <a:cubicBezTo>
                        <a:pt x="6" y="26"/>
                        <a:pt x="11" y="26"/>
                        <a:pt x="17" y="26"/>
                      </a:cubicBezTo>
                      <a:cubicBezTo>
                        <a:pt x="17" y="29"/>
                        <a:pt x="17" y="32"/>
                        <a:pt x="17" y="35"/>
                      </a:cubicBezTo>
                      <a:close/>
                      <a:moveTo>
                        <a:pt x="17" y="21"/>
                      </a:moveTo>
                      <a:cubicBezTo>
                        <a:pt x="11" y="21"/>
                        <a:pt x="6" y="21"/>
                        <a:pt x="0" y="21"/>
                      </a:cubicBezTo>
                      <a:cubicBezTo>
                        <a:pt x="0" y="19"/>
                        <a:pt x="0" y="16"/>
                        <a:pt x="0" y="13"/>
                      </a:cubicBezTo>
                      <a:cubicBezTo>
                        <a:pt x="6" y="13"/>
                        <a:pt x="11" y="13"/>
                        <a:pt x="17" y="13"/>
                      </a:cubicBezTo>
                      <a:cubicBezTo>
                        <a:pt x="17" y="16"/>
                        <a:pt x="17" y="19"/>
                        <a:pt x="17" y="21"/>
                      </a:cubicBezTo>
                      <a:close/>
                      <a:moveTo>
                        <a:pt x="17" y="8"/>
                      </a:moveTo>
                      <a:cubicBezTo>
                        <a:pt x="11" y="8"/>
                        <a:pt x="6" y="8"/>
                        <a:pt x="0" y="8"/>
                      </a:cubicBezTo>
                      <a:cubicBezTo>
                        <a:pt x="0" y="6"/>
                        <a:pt x="0" y="3"/>
                        <a:pt x="0" y="0"/>
                      </a:cubicBezTo>
                      <a:cubicBezTo>
                        <a:pt x="6" y="0"/>
                        <a:pt x="11" y="0"/>
                        <a:pt x="17" y="0"/>
                      </a:cubicBezTo>
                      <a:cubicBezTo>
                        <a:pt x="17" y="3"/>
                        <a:pt x="17" y="6"/>
                        <a:pt x="17"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5" name="Freeform 20"/>
                <p:cNvSpPr>
                  <a:spLocks/>
                </p:cNvSpPr>
                <p:nvPr/>
              </p:nvSpPr>
              <p:spPr bwMode="auto">
                <a:xfrm>
                  <a:off x="8915400" y="1285876"/>
                  <a:ext cx="79375" cy="36513"/>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6"/>
                        <a:pt x="17" y="3"/>
                        <a:pt x="17" y="0"/>
                      </a:cubicBezTo>
                      <a:cubicBezTo>
                        <a:pt x="11" y="0"/>
                        <a:pt x="6" y="0"/>
                        <a:pt x="0" y="0"/>
                      </a:cubicBezTo>
                      <a:cubicBezTo>
                        <a:pt x="0" y="3"/>
                        <a:pt x="0" y="6"/>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6" name="Freeform 21"/>
                <p:cNvSpPr>
                  <a:spLocks/>
                </p:cNvSpPr>
                <p:nvPr/>
              </p:nvSpPr>
              <p:spPr bwMode="auto">
                <a:xfrm>
                  <a:off x="8915400" y="1346201"/>
                  <a:ext cx="79375" cy="36513"/>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6"/>
                        <a:pt x="17" y="3"/>
                        <a:pt x="17" y="0"/>
                      </a:cubicBezTo>
                      <a:cubicBezTo>
                        <a:pt x="11" y="0"/>
                        <a:pt x="6" y="0"/>
                        <a:pt x="0" y="0"/>
                      </a:cubicBezTo>
                      <a:cubicBezTo>
                        <a:pt x="0" y="3"/>
                        <a:pt x="0" y="6"/>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7" name="Freeform 22"/>
                <p:cNvSpPr>
                  <a:spLocks/>
                </p:cNvSpPr>
                <p:nvPr/>
              </p:nvSpPr>
              <p:spPr bwMode="auto">
                <a:xfrm>
                  <a:off x="8915400" y="1406526"/>
                  <a:ext cx="79375" cy="41275"/>
                </a:xfrm>
                <a:custGeom>
                  <a:avLst/>
                  <a:gdLst>
                    <a:gd name="T0" fmla="*/ 0 w 17"/>
                    <a:gd name="T1" fmla="*/ 9 h 9"/>
                    <a:gd name="T2" fmla="*/ 17 w 17"/>
                    <a:gd name="T3" fmla="*/ 9 h 9"/>
                    <a:gd name="T4" fmla="*/ 17 w 17"/>
                    <a:gd name="T5" fmla="*/ 0 h 9"/>
                    <a:gd name="T6" fmla="*/ 0 w 17"/>
                    <a:gd name="T7" fmla="*/ 0 h 9"/>
                    <a:gd name="T8" fmla="*/ 0 w 17"/>
                    <a:gd name="T9" fmla="*/ 9 h 9"/>
                  </a:gdLst>
                  <a:ahLst/>
                  <a:cxnLst>
                    <a:cxn ang="0">
                      <a:pos x="T0" y="T1"/>
                    </a:cxn>
                    <a:cxn ang="0">
                      <a:pos x="T2" y="T3"/>
                    </a:cxn>
                    <a:cxn ang="0">
                      <a:pos x="T4" y="T5"/>
                    </a:cxn>
                    <a:cxn ang="0">
                      <a:pos x="T6" y="T7"/>
                    </a:cxn>
                    <a:cxn ang="0">
                      <a:pos x="T8" y="T9"/>
                    </a:cxn>
                  </a:cxnLst>
                  <a:rect l="0" t="0" r="r" b="b"/>
                  <a:pathLst>
                    <a:path w="17" h="9">
                      <a:moveTo>
                        <a:pt x="0" y="9"/>
                      </a:moveTo>
                      <a:cubicBezTo>
                        <a:pt x="6" y="9"/>
                        <a:pt x="11" y="9"/>
                        <a:pt x="17" y="9"/>
                      </a:cubicBezTo>
                      <a:cubicBezTo>
                        <a:pt x="17" y="6"/>
                        <a:pt x="17" y="3"/>
                        <a:pt x="17" y="0"/>
                      </a:cubicBezTo>
                      <a:cubicBezTo>
                        <a:pt x="11" y="0"/>
                        <a:pt x="6" y="0"/>
                        <a:pt x="0" y="0"/>
                      </a:cubicBezTo>
                      <a:cubicBezTo>
                        <a:pt x="0" y="3"/>
                        <a:pt x="0"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8" name="Freeform 23"/>
                <p:cNvSpPr>
                  <a:spLocks/>
                </p:cNvSpPr>
                <p:nvPr/>
              </p:nvSpPr>
              <p:spPr bwMode="auto">
                <a:xfrm>
                  <a:off x="8915400" y="1466851"/>
                  <a:ext cx="79375" cy="42863"/>
                </a:xfrm>
                <a:custGeom>
                  <a:avLst/>
                  <a:gdLst>
                    <a:gd name="T0" fmla="*/ 0 w 17"/>
                    <a:gd name="T1" fmla="*/ 9 h 9"/>
                    <a:gd name="T2" fmla="*/ 17 w 17"/>
                    <a:gd name="T3" fmla="*/ 9 h 9"/>
                    <a:gd name="T4" fmla="*/ 17 w 17"/>
                    <a:gd name="T5" fmla="*/ 0 h 9"/>
                    <a:gd name="T6" fmla="*/ 0 w 17"/>
                    <a:gd name="T7" fmla="*/ 0 h 9"/>
                    <a:gd name="T8" fmla="*/ 0 w 17"/>
                    <a:gd name="T9" fmla="*/ 9 h 9"/>
                  </a:gdLst>
                  <a:ahLst/>
                  <a:cxnLst>
                    <a:cxn ang="0">
                      <a:pos x="T0" y="T1"/>
                    </a:cxn>
                    <a:cxn ang="0">
                      <a:pos x="T2" y="T3"/>
                    </a:cxn>
                    <a:cxn ang="0">
                      <a:pos x="T4" y="T5"/>
                    </a:cxn>
                    <a:cxn ang="0">
                      <a:pos x="T6" y="T7"/>
                    </a:cxn>
                    <a:cxn ang="0">
                      <a:pos x="T8" y="T9"/>
                    </a:cxn>
                  </a:cxnLst>
                  <a:rect l="0" t="0" r="r" b="b"/>
                  <a:pathLst>
                    <a:path w="17" h="9">
                      <a:moveTo>
                        <a:pt x="0" y="9"/>
                      </a:moveTo>
                      <a:cubicBezTo>
                        <a:pt x="6" y="9"/>
                        <a:pt x="11" y="9"/>
                        <a:pt x="17" y="9"/>
                      </a:cubicBezTo>
                      <a:cubicBezTo>
                        <a:pt x="17" y="6"/>
                        <a:pt x="17" y="3"/>
                        <a:pt x="17" y="0"/>
                      </a:cubicBezTo>
                      <a:cubicBezTo>
                        <a:pt x="11" y="0"/>
                        <a:pt x="6" y="0"/>
                        <a:pt x="0" y="0"/>
                      </a:cubicBezTo>
                      <a:cubicBezTo>
                        <a:pt x="0" y="3"/>
                        <a:pt x="0"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9" name="Freeform 24"/>
                <p:cNvSpPr>
                  <a:spLocks/>
                </p:cNvSpPr>
                <p:nvPr/>
              </p:nvSpPr>
              <p:spPr bwMode="auto">
                <a:xfrm>
                  <a:off x="8915400" y="1531938"/>
                  <a:ext cx="79375" cy="38100"/>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5"/>
                        <a:pt x="17" y="2"/>
                        <a:pt x="17" y="0"/>
                      </a:cubicBezTo>
                      <a:cubicBezTo>
                        <a:pt x="11" y="0"/>
                        <a:pt x="6" y="0"/>
                        <a:pt x="0" y="0"/>
                      </a:cubicBezTo>
                      <a:cubicBezTo>
                        <a:pt x="0" y="2"/>
                        <a:pt x="0" y="5"/>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sp>
            <p:nvSpPr>
              <p:cNvPr id="32" name="Freeform 25"/>
              <p:cNvSpPr>
                <a:spLocks noEditPoints="1"/>
              </p:cNvSpPr>
              <p:nvPr/>
            </p:nvSpPr>
            <p:spPr bwMode="auto">
              <a:xfrm>
                <a:off x="6734540" y="2125249"/>
                <a:ext cx="1600200" cy="1549933"/>
              </a:xfrm>
              <a:custGeom>
                <a:avLst/>
                <a:gdLst>
                  <a:gd name="T0" fmla="*/ 65 w 65"/>
                  <a:gd name="T1" fmla="*/ 8 h 63"/>
                  <a:gd name="T2" fmla="*/ 62 w 65"/>
                  <a:gd name="T3" fmla="*/ 6 h 63"/>
                  <a:gd name="T4" fmla="*/ 38 w 65"/>
                  <a:gd name="T5" fmla="*/ 6 h 63"/>
                  <a:gd name="T6" fmla="*/ 38 w 65"/>
                  <a:gd name="T7" fmla="*/ 0 h 63"/>
                  <a:gd name="T8" fmla="*/ 34 w 65"/>
                  <a:gd name="T9" fmla="*/ 0 h 63"/>
                  <a:gd name="T10" fmla="*/ 0 w 65"/>
                  <a:gd name="T11" fmla="*/ 6 h 63"/>
                  <a:gd name="T12" fmla="*/ 0 w 65"/>
                  <a:gd name="T13" fmla="*/ 57 h 63"/>
                  <a:gd name="T14" fmla="*/ 34 w 65"/>
                  <a:gd name="T15" fmla="*/ 63 h 63"/>
                  <a:gd name="T16" fmla="*/ 38 w 65"/>
                  <a:gd name="T17" fmla="*/ 63 h 63"/>
                  <a:gd name="T18" fmla="*/ 38 w 65"/>
                  <a:gd name="T19" fmla="*/ 57 h 63"/>
                  <a:gd name="T20" fmla="*/ 60 w 65"/>
                  <a:gd name="T21" fmla="*/ 57 h 63"/>
                  <a:gd name="T22" fmla="*/ 64 w 65"/>
                  <a:gd name="T23" fmla="*/ 56 h 63"/>
                  <a:gd name="T24" fmla="*/ 65 w 65"/>
                  <a:gd name="T25" fmla="*/ 52 h 63"/>
                  <a:gd name="T26" fmla="*/ 65 w 65"/>
                  <a:gd name="T27" fmla="*/ 8 h 63"/>
                  <a:gd name="T28" fmla="*/ 25 w 65"/>
                  <a:gd name="T29" fmla="*/ 41 h 63"/>
                  <a:gd name="T30" fmla="*/ 20 w 65"/>
                  <a:gd name="T31" fmla="*/ 41 h 63"/>
                  <a:gd name="T32" fmla="*/ 17 w 65"/>
                  <a:gd name="T33" fmla="*/ 27 h 63"/>
                  <a:gd name="T34" fmla="*/ 14 w 65"/>
                  <a:gd name="T35" fmla="*/ 41 h 63"/>
                  <a:gd name="T36" fmla="*/ 10 w 65"/>
                  <a:gd name="T37" fmla="*/ 40 h 63"/>
                  <a:gd name="T38" fmla="*/ 6 w 65"/>
                  <a:gd name="T39" fmla="*/ 21 h 63"/>
                  <a:gd name="T40" fmla="*/ 10 w 65"/>
                  <a:gd name="T41" fmla="*/ 21 h 63"/>
                  <a:gd name="T42" fmla="*/ 12 w 65"/>
                  <a:gd name="T43" fmla="*/ 35 h 63"/>
                  <a:gd name="T44" fmla="*/ 16 w 65"/>
                  <a:gd name="T45" fmla="*/ 21 h 63"/>
                  <a:gd name="T46" fmla="*/ 20 w 65"/>
                  <a:gd name="T47" fmla="*/ 20 h 63"/>
                  <a:gd name="T48" fmla="*/ 23 w 65"/>
                  <a:gd name="T49" fmla="*/ 35 h 63"/>
                  <a:gd name="T50" fmla="*/ 25 w 65"/>
                  <a:gd name="T51" fmla="*/ 20 h 63"/>
                  <a:gd name="T52" fmla="*/ 30 w 65"/>
                  <a:gd name="T53" fmla="*/ 20 h 63"/>
                  <a:gd name="T54" fmla="*/ 25 w 65"/>
                  <a:gd name="T55" fmla="*/ 41 h 63"/>
                  <a:gd name="T56" fmla="*/ 63 w 65"/>
                  <a:gd name="T57" fmla="*/ 55 h 63"/>
                  <a:gd name="T58" fmla="*/ 38 w 65"/>
                  <a:gd name="T59" fmla="*/ 55 h 63"/>
                  <a:gd name="T60" fmla="*/ 38 w 65"/>
                  <a:gd name="T61" fmla="*/ 49 h 63"/>
                  <a:gd name="T62" fmla="*/ 57 w 65"/>
                  <a:gd name="T63" fmla="*/ 49 h 63"/>
                  <a:gd name="T64" fmla="*/ 57 w 65"/>
                  <a:gd name="T65" fmla="*/ 46 h 63"/>
                  <a:gd name="T66" fmla="*/ 38 w 65"/>
                  <a:gd name="T67" fmla="*/ 46 h 63"/>
                  <a:gd name="T68" fmla="*/ 38 w 65"/>
                  <a:gd name="T69" fmla="*/ 42 h 63"/>
                  <a:gd name="T70" fmla="*/ 57 w 65"/>
                  <a:gd name="T71" fmla="*/ 42 h 63"/>
                  <a:gd name="T72" fmla="*/ 57 w 65"/>
                  <a:gd name="T73" fmla="*/ 39 h 63"/>
                  <a:gd name="T74" fmla="*/ 38 w 65"/>
                  <a:gd name="T75" fmla="*/ 39 h 63"/>
                  <a:gd name="T76" fmla="*/ 38 w 65"/>
                  <a:gd name="T77" fmla="*/ 36 h 63"/>
                  <a:gd name="T78" fmla="*/ 57 w 65"/>
                  <a:gd name="T79" fmla="*/ 36 h 63"/>
                  <a:gd name="T80" fmla="*/ 57 w 65"/>
                  <a:gd name="T81" fmla="*/ 33 h 63"/>
                  <a:gd name="T82" fmla="*/ 38 w 65"/>
                  <a:gd name="T83" fmla="*/ 33 h 63"/>
                  <a:gd name="T84" fmla="*/ 38 w 65"/>
                  <a:gd name="T85" fmla="*/ 29 h 63"/>
                  <a:gd name="T86" fmla="*/ 57 w 65"/>
                  <a:gd name="T87" fmla="*/ 29 h 63"/>
                  <a:gd name="T88" fmla="*/ 57 w 65"/>
                  <a:gd name="T89" fmla="*/ 26 h 63"/>
                  <a:gd name="T90" fmla="*/ 38 w 65"/>
                  <a:gd name="T91" fmla="*/ 26 h 63"/>
                  <a:gd name="T92" fmla="*/ 38 w 65"/>
                  <a:gd name="T93" fmla="*/ 22 h 63"/>
                  <a:gd name="T94" fmla="*/ 57 w 65"/>
                  <a:gd name="T95" fmla="*/ 22 h 63"/>
                  <a:gd name="T96" fmla="*/ 57 w 65"/>
                  <a:gd name="T97" fmla="*/ 19 h 63"/>
                  <a:gd name="T98" fmla="*/ 38 w 65"/>
                  <a:gd name="T99" fmla="*/ 19 h 63"/>
                  <a:gd name="T100" fmla="*/ 38 w 65"/>
                  <a:gd name="T101" fmla="*/ 16 h 63"/>
                  <a:gd name="T102" fmla="*/ 57 w 65"/>
                  <a:gd name="T103" fmla="*/ 16 h 63"/>
                  <a:gd name="T104" fmla="*/ 57 w 65"/>
                  <a:gd name="T105" fmla="*/ 13 h 63"/>
                  <a:gd name="T106" fmla="*/ 38 w 65"/>
                  <a:gd name="T107" fmla="*/ 13 h 63"/>
                  <a:gd name="T108" fmla="*/ 38 w 65"/>
                  <a:gd name="T109" fmla="*/ 8 h 63"/>
                  <a:gd name="T110" fmla="*/ 63 w 65"/>
                  <a:gd name="T111" fmla="*/ 8 h 63"/>
                  <a:gd name="T112" fmla="*/ 63 w 65"/>
                  <a:gd name="T113" fmla="*/ 5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63">
                    <a:moveTo>
                      <a:pt x="65" y="8"/>
                    </a:moveTo>
                    <a:cubicBezTo>
                      <a:pt x="65" y="7"/>
                      <a:pt x="64" y="5"/>
                      <a:pt x="62" y="6"/>
                    </a:cubicBezTo>
                    <a:cubicBezTo>
                      <a:pt x="54" y="5"/>
                      <a:pt x="46" y="6"/>
                      <a:pt x="38" y="6"/>
                    </a:cubicBezTo>
                    <a:cubicBezTo>
                      <a:pt x="38" y="4"/>
                      <a:pt x="38" y="2"/>
                      <a:pt x="38" y="0"/>
                    </a:cubicBezTo>
                    <a:cubicBezTo>
                      <a:pt x="34" y="0"/>
                      <a:pt x="34" y="0"/>
                      <a:pt x="34" y="0"/>
                    </a:cubicBezTo>
                    <a:cubicBezTo>
                      <a:pt x="23" y="2"/>
                      <a:pt x="12" y="4"/>
                      <a:pt x="0" y="6"/>
                    </a:cubicBezTo>
                    <a:cubicBezTo>
                      <a:pt x="0" y="23"/>
                      <a:pt x="0" y="40"/>
                      <a:pt x="0" y="57"/>
                    </a:cubicBezTo>
                    <a:cubicBezTo>
                      <a:pt x="12" y="59"/>
                      <a:pt x="23" y="61"/>
                      <a:pt x="34" y="63"/>
                    </a:cubicBezTo>
                    <a:cubicBezTo>
                      <a:pt x="38" y="63"/>
                      <a:pt x="38" y="63"/>
                      <a:pt x="38" y="63"/>
                    </a:cubicBezTo>
                    <a:cubicBezTo>
                      <a:pt x="38" y="61"/>
                      <a:pt x="38" y="59"/>
                      <a:pt x="38" y="57"/>
                    </a:cubicBezTo>
                    <a:cubicBezTo>
                      <a:pt x="46" y="57"/>
                      <a:pt x="53" y="57"/>
                      <a:pt x="60" y="57"/>
                    </a:cubicBezTo>
                    <a:cubicBezTo>
                      <a:pt x="62" y="57"/>
                      <a:pt x="63" y="57"/>
                      <a:pt x="64" y="56"/>
                    </a:cubicBezTo>
                    <a:cubicBezTo>
                      <a:pt x="65" y="55"/>
                      <a:pt x="65" y="53"/>
                      <a:pt x="65" y="52"/>
                    </a:cubicBezTo>
                    <a:cubicBezTo>
                      <a:pt x="65" y="37"/>
                      <a:pt x="65" y="23"/>
                      <a:pt x="65" y="8"/>
                    </a:cubicBezTo>
                    <a:close/>
                    <a:moveTo>
                      <a:pt x="25" y="41"/>
                    </a:moveTo>
                    <a:cubicBezTo>
                      <a:pt x="24" y="42"/>
                      <a:pt x="22" y="41"/>
                      <a:pt x="20" y="41"/>
                    </a:cubicBezTo>
                    <a:cubicBezTo>
                      <a:pt x="19" y="36"/>
                      <a:pt x="18" y="31"/>
                      <a:pt x="17" y="27"/>
                    </a:cubicBezTo>
                    <a:cubicBezTo>
                      <a:pt x="16" y="31"/>
                      <a:pt x="15" y="36"/>
                      <a:pt x="14" y="41"/>
                    </a:cubicBezTo>
                    <a:cubicBezTo>
                      <a:pt x="13" y="41"/>
                      <a:pt x="12" y="41"/>
                      <a:pt x="10" y="40"/>
                    </a:cubicBezTo>
                    <a:cubicBezTo>
                      <a:pt x="9" y="34"/>
                      <a:pt x="8" y="28"/>
                      <a:pt x="6" y="21"/>
                    </a:cubicBezTo>
                    <a:cubicBezTo>
                      <a:pt x="8" y="21"/>
                      <a:pt x="9" y="21"/>
                      <a:pt x="10" y="21"/>
                    </a:cubicBezTo>
                    <a:cubicBezTo>
                      <a:pt x="11" y="26"/>
                      <a:pt x="12" y="30"/>
                      <a:pt x="12" y="35"/>
                    </a:cubicBezTo>
                    <a:cubicBezTo>
                      <a:pt x="13" y="30"/>
                      <a:pt x="14" y="25"/>
                      <a:pt x="16" y="21"/>
                    </a:cubicBezTo>
                    <a:cubicBezTo>
                      <a:pt x="17" y="21"/>
                      <a:pt x="18" y="21"/>
                      <a:pt x="20" y="20"/>
                    </a:cubicBezTo>
                    <a:cubicBezTo>
                      <a:pt x="21" y="25"/>
                      <a:pt x="22" y="30"/>
                      <a:pt x="23" y="35"/>
                    </a:cubicBezTo>
                    <a:cubicBezTo>
                      <a:pt x="24" y="30"/>
                      <a:pt x="24" y="25"/>
                      <a:pt x="25" y="20"/>
                    </a:cubicBezTo>
                    <a:cubicBezTo>
                      <a:pt x="27" y="20"/>
                      <a:pt x="28" y="20"/>
                      <a:pt x="30" y="20"/>
                    </a:cubicBezTo>
                    <a:cubicBezTo>
                      <a:pt x="28" y="27"/>
                      <a:pt x="27" y="34"/>
                      <a:pt x="25" y="41"/>
                    </a:cubicBezTo>
                    <a:close/>
                    <a:moveTo>
                      <a:pt x="63" y="55"/>
                    </a:moveTo>
                    <a:cubicBezTo>
                      <a:pt x="55" y="55"/>
                      <a:pt x="46" y="55"/>
                      <a:pt x="38" y="55"/>
                    </a:cubicBezTo>
                    <a:cubicBezTo>
                      <a:pt x="38" y="53"/>
                      <a:pt x="38" y="51"/>
                      <a:pt x="38" y="49"/>
                    </a:cubicBezTo>
                    <a:cubicBezTo>
                      <a:pt x="45" y="49"/>
                      <a:pt x="51" y="49"/>
                      <a:pt x="57" y="49"/>
                    </a:cubicBezTo>
                    <a:cubicBezTo>
                      <a:pt x="57" y="48"/>
                      <a:pt x="57" y="47"/>
                      <a:pt x="57" y="46"/>
                    </a:cubicBezTo>
                    <a:cubicBezTo>
                      <a:pt x="51" y="46"/>
                      <a:pt x="45" y="46"/>
                      <a:pt x="38" y="46"/>
                    </a:cubicBezTo>
                    <a:cubicBezTo>
                      <a:pt x="38" y="45"/>
                      <a:pt x="38" y="43"/>
                      <a:pt x="38" y="42"/>
                    </a:cubicBezTo>
                    <a:cubicBezTo>
                      <a:pt x="45" y="42"/>
                      <a:pt x="51" y="42"/>
                      <a:pt x="57" y="42"/>
                    </a:cubicBezTo>
                    <a:cubicBezTo>
                      <a:pt x="57" y="41"/>
                      <a:pt x="57" y="40"/>
                      <a:pt x="57" y="39"/>
                    </a:cubicBezTo>
                    <a:cubicBezTo>
                      <a:pt x="51" y="39"/>
                      <a:pt x="45" y="39"/>
                      <a:pt x="38" y="39"/>
                    </a:cubicBezTo>
                    <a:cubicBezTo>
                      <a:pt x="38" y="38"/>
                      <a:pt x="38" y="37"/>
                      <a:pt x="38" y="36"/>
                    </a:cubicBezTo>
                    <a:cubicBezTo>
                      <a:pt x="45" y="36"/>
                      <a:pt x="51" y="36"/>
                      <a:pt x="57" y="36"/>
                    </a:cubicBezTo>
                    <a:cubicBezTo>
                      <a:pt x="57" y="35"/>
                      <a:pt x="57" y="34"/>
                      <a:pt x="57" y="33"/>
                    </a:cubicBezTo>
                    <a:cubicBezTo>
                      <a:pt x="51" y="33"/>
                      <a:pt x="45" y="33"/>
                      <a:pt x="38" y="33"/>
                    </a:cubicBezTo>
                    <a:cubicBezTo>
                      <a:pt x="38" y="31"/>
                      <a:pt x="38" y="30"/>
                      <a:pt x="38" y="29"/>
                    </a:cubicBezTo>
                    <a:cubicBezTo>
                      <a:pt x="45" y="29"/>
                      <a:pt x="51" y="29"/>
                      <a:pt x="57" y="29"/>
                    </a:cubicBezTo>
                    <a:cubicBezTo>
                      <a:pt x="57" y="28"/>
                      <a:pt x="57" y="27"/>
                      <a:pt x="57" y="26"/>
                    </a:cubicBezTo>
                    <a:cubicBezTo>
                      <a:pt x="51" y="26"/>
                      <a:pt x="45" y="26"/>
                      <a:pt x="38" y="26"/>
                    </a:cubicBezTo>
                    <a:cubicBezTo>
                      <a:pt x="38" y="25"/>
                      <a:pt x="38" y="24"/>
                      <a:pt x="38" y="22"/>
                    </a:cubicBezTo>
                    <a:cubicBezTo>
                      <a:pt x="45" y="22"/>
                      <a:pt x="51" y="22"/>
                      <a:pt x="57" y="22"/>
                    </a:cubicBezTo>
                    <a:cubicBezTo>
                      <a:pt x="57" y="21"/>
                      <a:pt x="57" y="20"/>
                      <a:pt x="57" y="19"/>
                    </a:cubicBezTo>
                    <a:cubicBezTo>
                      <a:pt x="51" y="19"/>
                      <a:pt x="45" y="19"/>
                      <a:pt x="38" y="19"/>
                    </a:cubicBezTo>
                    <a:cubicBezTo>
                      <a:pt x="38" y="18"/>
                      <a:pt x="38" y="17"/>
                      <a:pt x="38" y="16"/>
                    </a:cubicBezTo>
                    <a:cubicBezTo>
                      <a:pt x="45" y="16"/>
                      <a:pt x="51" y="16"/>
                      <a:pt x="57" y="16"/>
                    </a:cubicBezTo>
                    <a:cubicBezTo>
                      <a:pt x="57" y="15"/>
                      <a:pt x="57" y="14"/>
                      <a:pt x="57" y="13"/>
                    </a:cubicBezTo>
                    <a:cubicBezTo>
                      <a:pt x="51" y="13"/>
                      <a:pt x="45" y="13"/>
                      <a:pt x="38" y="13"/>
                    </a:cubicBezTo>
                    <a:cubicBezTo>
                      <a:pt x="38" y="11"/>
                      <a:pt x="38" y="9"/>
                      <a:pt x="38" y="8"/>
                    </a:cubicBezTo>
                    <a:cubicBezTo>
                      <a:pt x="46" y="8"/>
                      <a:pt x="55" y="8"/>
                      <a:pt x="63" y="8"/>
                    </a:cubicBezTo>
                    <a:cubicBezTo>
                      <a:pt x="63" y="23"/>
                      <a:pt x="63" y="39"/>
                      <a:pt x="63" y="55"/>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sp>
        <p:nvSpPr>
          <p:cNvPr id="25" name="Rectangle 24"/>
          <p:cNvSpPr/>
          <p:nvPr/>
        </p:nvSpPr>
        <p:spPr>
          <a:xfrm>
            <a:off x="5316547" y="4908781"/>
            <a:ext cx="2020192" cy="739531"/>
          </a:xfrm>
          <a:prstGeom prst="rect">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72" b="1" dirty="0"/>
              <a:t>6. If exception, catch callback is called</a:t>
            </a:r>
          </a:p>
        </p:txBody>
      </p:sp>
      <p:sp>
        <p:nvSpPr>
          <p:cNvPr id="41" name="TextBox 40"/>
          <p:cNvSpPr txBox="1"/>
          <p:nvPr/>
        </p:nvSpPr>
        <p:spPr>
          <a:xfrm>
            <a:off x="448056" y="1344168"/>
            <a:ext cx="4855464" cy="3724096"/>
          </a:xfrm>
          <a:prstGeom prst="rect">
            <a:avLst/>
          </a:prstGeom>
          <a:noFill/>
        </p:spPr>
        <p:txBody>
          <a:bodyPr wrap="square" lIns="0" tIns="0" rIns="0" bIns="0" rtlCol="0">
            <a:spAutoFit/>
          </a:bodyPr>
          <a:lstStyle/>
          <a:p>
            <a:r>
              <a:rPr lang="en-US" sz="1100" dirty="0" err="1">
                <a:solidFill>
                  <a:srgbClr val="000000"/>
                </a:solidFill>
                <a:highlight>
                  <a:srgbClr val="FFFFFF"/>
                </a:highlight>
                <a:latin typeface="Consolas" panose="020B0609020204030204" pitchFamily="49" charset="0"/>
              </a:rPr>
              <a:t>Excel.run</a:t>
            </a:r>
            <a:r>
              <a:rPr lang="en-US" sz="1100" dirty="0">
                <a:solidFill>
                  <a:srgbClr val="000000"/>
                </a:solidFill>
                <a:highlight>
                  <a:srgbClr val="FFFFFF"/>
                </a:highlight>
                <a:latin typeface="Consolas" panose="020B0609020204030204" pitchFamily="49" charset="0"/>
              </a:rPr>
              <a:t>(</a:t>
            </a:r>
            <a:r>
              <a:rPr lang="en-US" sz="1100" dirty="0">
                <a:solidFill>
                  <a:srgbClr val="0000FF"/>
                </a:solidFill>
                <a:highlight>
                  <a:srgbClr val="FFFFFF"/>
                </a:highlight>
                <a:latin typeface="Consolas" panose="020B0609020204030204" pitchFamily="49" charset="0"/>
              </a:rPr>
              <a:t>function</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ctx</a:t>
            </a:r>
            <a:r>
              <a:rPr lang="en-US" sz="1100" dirty="0">
                <a:solidFill>
                  <a:srgbClr val="000000"/>
                </a:solidFill>
                <a:highlight>
                  <a:srgbClr val="FFFFFF"/>
                </a:highlight>
                <a:latin typeface="Consolas" panose="020B0609020204030204" pitchFamily="49" charset="0"/>
              </a:rPr>
              <a:t>) {</a:t>
            </a:r>
          </a:p>
          <a:p>
            <a:r>
              <a:rPr lang="en-US" sz="1100" dirty="0" smtClean="0">
                <a:solidFill>
                  <a:srgbClr val="008000"/>
                </a:solidFill>
                <a:highlight>
                  <a:srgbClr val="FFFFFF"/>
                </a:highlight>
                <a:latin typeface="Consolas" panose="020B0609020204030204" pitchFamily="49" charset="0"/>
              </a:rPr>
              <a:t>    // </a:t>
            </a:r>
            <a:r>
              <a:rPr lang="en-US" sz="1100" dirty="0">
                <a:solidFill>
                  <a:srgbClr val="008000"/>
                </a:solidFill>
                <a:highlight>
                  <a:srgbClr val="FFFFFF"/>
                </a:highlight>
                <a:latin typeface="Consolas" panose="020B0609020204030204" pitchFamily="49" charset="0"/>
              </a:rPr>
              <a:t>Create a proxy object for the active worksheet</a:t>
            </a:r>
            <a:endParaRPr lang="en-US" sz="1100" dirty="0">
              <a:solidFill>
                <a:srgbClr val="000000"/>
              </a:solidFill>
              <a:highlight>
                <a:srgbClr val="FFFFFF"/>
              </a:highlight>
              <a:latin typeface="Consolas" panose="020B0609020204030204" pitchFamily="49" charset="0"/>
            </a:endParaRPr>
          </a:p>
          <a:p>
            <a:r>
              <a:rPr lang="en-US" sz="1100" dirty="0" smtClean="0">
                <a:solidFill>
                  <a:srgbClr val="008000"/>
                </a:solidFill>
                <a:highlight>
                  <a:srgbClr val="FFFFFF"/>
                </a:highlight>
                <a:latin typeface="Consolas" panose="020B0609020204030204" pitchFamily="49" charset="0"/>
              </a:rPr>
              <a:t>    </a:t>
            </a:r>
            <a:r>
              <a:rPr lang="en-US" sz="1100" dirty="0" err="1" smtClean="0">
                <a:solidFill>
                  <a:srgbClr val="0000FF"/>
                </a:solidFill>
                <a:highlight>
                  <a:srgbClr val="FFFFFF"/>
                </a:highlight>
                <a:latin typeface="Consolas" panose="020B0609020204030204" pitchFamily="49" charset="0"/>
              </a:rPr>
              <a:t>var</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sheet = </a:t>
            </a:r>
            <a:r>
              <a:rPr lang="en-US" sz="1100" dirty="0" err="1">
                <a:solidFill>
                  <a:srgbClr val="000000"/>
                </a:solidFill>
                <a:highlight>
                  <a:srgbClr val="FFFFFF"/>
                </a:highlight>
                <a:latin typeface="Consolas" panose="020B0609020204030204" pitchFamily="49" charset="0"/>
              </a:rPr>
              <a:t>ctx.workbook.worksheets.getActiveWorksheet</a:t>
            </a:r>
            <a:r>
              <a:rPr lang="en-US" sz="1100" dirty="0" smtClean="0">
                <a:solidFill>
                  <a:srgbClr val="000000"/>
                </a:solidFill>
                <a:highlight>
                  <a:srgbClr val="FFFFFF"/>
                </a:highlight>
                <a:latin typeface="Consolas" panose="020B0609020204030204" pitchFamily="49" charset="0"/>
              </a:rPr>
              <a:t>();</a:t>
            </a:r>
          </a:p>
          <a:p>
            <a:r>
              <a:rPr lang="en-US" sz="1100" dirty="0" smtClean="0">
                <a:solidFill>
                  <a:srgbClr val="000000"/>
                </a:solidFill>
                <a:highlight>
                  <a:srgbClr val="FFFFFF"/>
                </a:highlight>
                <a:latin typeface="Consolas" panose="020B0609020204030204" pitchFamily="49" charset="0"/>
              </a:rPr>
              <a:t>    </a:t>
            </a:r>
            <a:r>
              <a:rPr lang="en-US" sz="1100" dirty="0" err="1" smtClean="0">
                <a:solidFill>
                  <a:srgbClr val="000000"/>
                </a:solidFill>
                <a:highlight>
                  <a:srgbClr val="FFFFFF"/>
                </a:highlight>
                <a:latin typeface="Consolas" panose="020B0609020204030204" pitchFamily="49" charset="0"/>
              </a:rPr>
              <a:t>sheet.getRange</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"A1"</a:t>
            </a:r>
            <a:r>
              <a:rPr lang="en-US" sz="1100" dirty="0">
                <a:solidFill>
                  <a:srgbClr val="000000"/>
                </a:solidFill>
                <a:highlight>
                  <a:srgbClr val="FFFFFF"/>
                </a:highlight>
                <a:latin typeface="Consolas" panose="020B0609020204030204" pitchFamily="49" charset="0"/>
              </a:rPr>
              <a:t>).values = </a:t>
            </a:r>
            <a:r>
              <a:rPr lang="en-US" sz="1100" dirty="0">
                <a:solidFill>
                  <a:srgbClr val="A31515"/>
                </a:solidFill>
                <a:highlight>
                  <a:srgbClr val="FFFFFF"/>
                </a:highlight>
                <a:latin typeface="Consolas" panose="020B0609020204030204" pitchFamily="49" charset="0"/>
              </a:rPr>
              <a:t>"Quarterly Sales Report"</a:t>
            </a:r>
            <a:r>
              <a:rPr lang="en-US" sz="1100" dirty="0">
                <a:solidFill>
                  <a:srgbClr val="000000"/>
                </a:solidFill>
                <a:highlight>
                  <a:srgbClr val="FFFFFF"/>
                </a:highlight>
                <a:latin typeface="Consolas" panose="020B0609020204030204" pitchFamily="49" charset="0"/>
              </a:rPr>
              <a:t>;</a:t>
            </a:r>
          </a:p>
          <a:p>
            <a:r>
              <a:rPr lang="en-US" sz="1100" dirty="0" smtClean="0">
                <a:solidFill>
                  <a:srgbClr val="000000"/>
                </a:solidFill>
                <a:highlight>
                  <a:srgbClr val="FFFFFF"/>
                </a:highlight>
                <a:latin typeface="Consolas" panose="020B0609020204030204" pitchFamily="49" charset="0"/>
              </a:rPr>
              <a:t>    </a:t>
            </a:r>
            <a:r>
              <a:rPr lang="en-US" sz="1100" dirty="0" err="1" smtClean="0">
                <a:solidFill>
                  <a:srgbClr val="000000"/>
                </a:solidFill>
                <a:highlight>
                  <a:srgbClr val="FFFFFF"/>
                </a:highlight>
                <a:latin typeface="Consolas" panose="020B0609020204030204" pitchFamily="49" charset="0"/>
              </a:rPr>
              <a:t>sheet.getRange</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"A1"</a:t>
            </a:r>
            <a:r>
              <a:rPr lang="en-US" sz="1100" dirty="0">
                <a:solidFill>
                  <a:srgbClr val="000000"/>
                </a:solidFill>
                <a:highlight>
                  <a:srgbClr val="FFFFFF"/>
                </a:highlight>
                <a:latin typeface="Consolas" panose="020B0609020204030204" pitchFamily="49" charset="0"/>
              </a:rPr>
              <a:t>).format.font.name = </a:t>
            </a:r>
            <a:r>
              <a:rPr lang="en-US" sz="1100" dirty="0">
                <a:solidFill>
                  <a:srgbClr val="A31515"/>
                </a:solidFill>
                <a:highlight>
                  <a:srgbClr val="FFFFFF"/>
                </a:highlight>
                <a:latin typeface="Consolas" panose="020B0609020204030204" pitchFamily="49" charset="0"/>
              </a:rPr>
              <a:t>"Century"</a:t>
            </a:r>
            <a:r>
              <a:rPr lang="en-US" sz="1100" dirty="0">
                <a:solidFill>
                  <a:srgbClr val="000000"/>
                </a:solidFill>
                <a:highlight>
                  <a:srgbClr val="FFFFFF"/>
                </a:highlight>
                <a:latin typeface="Consolas" panose="020B0609020204030204" pitchFamily="49" charset="0"/>
              </a:rPr>
              <a:t>;</a:t>
            </a:r>
          </a:p>
          <a:p>
            <a:r>
              <a:rPr lang="en-US" sz="1100" dirty="0" smtClean="0">
                <a:solidFill>
                  <a:srgbClr val="000000"/>
                </a:solidFill>
                <a:highlight>
                  <a:srgbClr val="FFFFFF"/>
                </a:highlight>
                <a:latin typeface="Consolas" panose="020B0609020204030204" pitchFamily="49" charset="0"/>
              </a:rPr>
              <a:t>    </a:t>
            </a:r>
            <a:r>
              <a:rPr lang="en-US" sz="1100" dirty="0" err="1" smtClean="0">
                <a:solidFill>
                  <a:srgbClr val="000000"/>
                </a:solidFill>
                <a:highlight>
                  <a:srgbClr val="FFFFFF"/>
                </a:highlight>
                <a:latin typeface="Consolas" panose="020B0609020204030204" pitchFamily="49" charset="0"/>
              </a:rPr>
              <a:t>sheet.getRange</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"A1"</a:t>
            </a:r>
            <a:r>
              <a:rPr lang="en-US" sz="1100" dirty="0">
                <a:solidFill>
                  <a:srgbClr val="000000"/>
                </a:solidFill>
                <a:highlight>
                  <a:srgbClr val="FFFFFF"/>
                </a:highlight>
                <a:latin typeface="Consolas" panose="020B0609020204030204" pitchFamily="49" charset="0"/>
              </a:rPr>
              <a:t>).</a:t>
            </a:r>
            <a:r>
              <a:rPr lang="en-US" sz="1100" dirty="0" err="1">
                <a:solidFill>
                  <a:srgbClr val="000000"/>
                </a:solidFill>
                <a:highlight>
                  <a:srgbClr val="FFFFFF"/>
                </a:highlight>
                <a:latin typeface="Consolas" panose="020B0609020204030204" pitchFamily="49" charset="0"/>
              </a:rPr>
              <a:t>format.font.size</a:t>
            </a:r>
            <a:r>
              <a:rPr lang="en-US" sz="1100" dirty="0">
                <a:solidFill>
                  <a:srgbClr val="000000"/>
                </a:solidFill>
                <a:highlight>
                  <a:srgbClr val="FFFFFF"/>
                </a:highlight>
                <a:latin typeface="Consolas" panose="020B0609020204030204" pitchFamily="49" charset="0"/>
              </a:rPr>
              <a:t> = 26;</a:t>
            </a:r>
          </a:p>
          <a:p>
            <a:r>
              <a:rPr lang="en-US" sz="1100" dirty="0" smtClean="0">
                <a:solidFill>
                  <a:srgbClr val="0000FF"/>
                </a:solidFill>
                <a:highlight>
                  <a:srgbClr val="FFFFFF"/>
                </a:highlight>
                <a:latin typeface="Consolas" panose="020B0609020204030204" pitchFamily="49" charset="0"/>
              </a:rPr>
              <a:t>    </a:t>
            </a:r>
            <a:r>
              <a:rPr lang="en-US" sz="1100" dirty="0" err="1" smtClean="0">
                <a:solidFill>
                  <a:srgbClr val="0000FF"/>
                </a:solidFill>
                <a:highlight>
                  <a:srgbClr val="FFFFFF"/>
                </a:highlight>
                <a:latin typeface="Consolas" panose="020B0609020204030204" pitchFamily="49" charset="0"/>
              </a:rPr>
              <a:t>var</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range = </a:t>
            </a:r>
            <a:r>
              <a:rPr lang="en-US" sz="1100" dirty="0" err="1">
                <a:solidFill>
                  <a:srgbClr val="000000"/>
                </a:solidFill>
                <a:highlight>
                  <a:srgbClr val="FFFFFF"/>
                </a:highlight>
                <a:latin typeface="Consolas" panose="020B0609020204030204" pitchFamily="49" charset="0"/>
              </a:rPr>
              <a:t>sheet.getRange</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"A2:E8"</a:t>
            </a:r>
            <a:r>
              <a:rPr lang="en-US" sz="1100" dirty="0">
                <a:solidFill>
                  <a:srgbClr val="000000"/>
                </a:solidFill>
                <a:highlight>
                  <a:srgbClr val="FFFFFF"/>
                </a:highlight>
                <a:latin typeface="Consolas" panose="020B0609020204030204" pitchFamily="49" charset="0"/>
              </a:rPr>
              <a:t>);</a:t>
            </a:r>
          </a:p>
          <a:p>
            <a:r>
              <a:rPr lang="en-US" sz="1100" dirty="0" smtClean="0">
                <a:solidFill>
                  <a:srgbClr val="000000"/>
                </a:solidFill>
                <a:highlight>
                  <a:srgbClr val="FFFFFF"/>
                </a:highlight>
                <a:latin typeface="Consolas" panose="020B0609020204030204" pitchFamily="49" charset="0"/>
              </a:rPr>
              <a:t>    </a:t>
            </a:r>
            <a:r>
              <a:rPr lang="en-US" sz="1100" dirty="0" err="1" smtClean="0">
                <a:solidFill>
                  <a:srgbClr val="000000"/>
                </a:solidFill>
                <a:highlight>
                  <a:srgbClr val="FFFFFF"/>
                </a:highlight>
                <a:latin typeface="Consolas" panose="020B0609020204030204" pitchFamily="49" charset="0"/>
              </a:rPr>
              <a:t>range.values</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 values;</a:t>
            </a:r>
          </a:p>
          <a:p>
            <a:r>
              <a:rPr lang="en-US" sz="1100" dirty="0" smtClean="0">
                <a:solidFill>
                  <a:srgbClr val="000000"/>
                </a:solidFill>
                <a:highlight>
                  <a:srgbClr val="FFFFFF"/>
                </a:highlight>
                <a:latin typeface="Consolas" panose="020B0609020204030204" pitchFamily="49" charset="0"/>
              </a:rPr>
              <a:t>    </a:t>
            </a:r>
            <a:r>
              <a:rPr lang="en-US" sz="1100" dirty="0" err="1" smtClean="0">
                <a:solidFill>
                  <a:srgbClr val="000000"/>
                </a:solidFill>
                <a:highlight>
                  <a:srgbClr val="FFFFFF"/>
                </a:highlight>
                <a:latin typeface="Consolas" panose="020B0609020204030204" pitchFamily="49" charset="0"/>
              </a:rPr>
              <a:t>sheet.getRange</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"A2:E2"</a:t>
            </a:r>
            <a:r>
              <a:rPr lang="en-US" sz="1100" dirty="0">
                <a:solidFill>
                  <a:srgbClr val="000000"/>
                </a:solidFill>
                <a:highlight>
                  <a:srgbClr val="FFFFFF"/>
                </a:highlight>
                <a:latin typeface="Consolas" panose="020B0609020204030204" pitchFamily="49" charset="0"/>
              </a:rPr>
              <a:t>).</a:t>
            </a:r>
            <a:r>
              <a:rPr lang="en-US" sz="1100" dirty="0" err="1">
                <a:solidFill>
                  <a:srgbClr val="000000"/>
                </a:solidFill>
                <a:highlight>
                  <a:srgbClr val="FFFFFF"/>
                </a:highlight>
                <a:latin typeface="Consolas" panose="020B0609020204030204" pitchFamily="49" charset="0"/>
              </a:rPr>
              <a:t>format.font.bold</a:t>
            </a:r>
            <a:r>
              <a:rPr lang="en-US" sz="1100" dirty="0">
                <a:solidFill>
                  <a:srgbClr val="000000"/>
                </a:solidFill>
                <a:highlight>
                  <a:srgbClr val="FFFFFF"/>
                </a:highlight>
                <a:latin typeface="Consolas" panose="020B0609020204030204" pitchFamily="49" charset="0"/>
              </a:rPr>
              <a:t> = </a:t>
            </a:r>
            <a:r>
              <a:rPr lang="en-US" sz="1100" dirty="0">
                <a:solidFill>
                  <a:srgbClr val="0000FF"/>
                </a:solidFill>
                <a:highlight>
                  <a:srgbClr val="FFFFFF"/>
                </a:highlight>
                <a:latin typeface="Consolas" panose="020B0609020204030204" pitchFamily="49" charset="0"/>
              </a:rPr>
              <a:t>true</a:t>
            </a:r>
            <a:r>
              <a:rPr lang="en-US" sz="1100" dirty="0">
                <a:solidFill>
                  <a:srgbClr val="000000"/>
                </a:solidFill>
                <a:highlight>
                  <a:srgbClr val="FFFFFF"/>
                </a:highlight>
                <a:latin typeface="Consolas" panose="020B0609020204030204" pitchFamily="49" charset="0"/>
              </a:rPr>
              <a:t>;</a:t>
            </a:r>
          </a:p>
          <a:p>
            <a:r>
              <a:rPr lang="en-US" sz="1100" dirty="0" smtClean="0">
                <a:solidFill>
                  <a:srgbClr val="000000"/>
                </a:solidFill>
                <a:highlight>
                  <a:srgbClr val="FFFFFF"/>
                </a:highlight>
                <a:latin typeface="Consolas" panose="020B0609020204030204" pitchFamily="49" charset="0"/>
              </a:rPr>
              <a:t>    </a:t>
            </a:r>
            <a:r>
              <a:rPr lang="en-US" sz="1100" dirty="0" smtClean="0">
                <a:solidFill>
                  <a:srgbClr val="0000FF"/>
                </a:solidFill>
                <a:highlight>
                  <a:srgbClr val="FFFFFF"/>
                </a:highlight>
                <a:latin typeface="Consolas" panose="020B0609020204030204" pitchFamily="49" charset="0"/>
              </a:rPr>
              <a:t>return</a:t>
            </a:r>
            <a:r>
              <a:rPr lang="en-US" sz="1100" dirty="0" smtClean="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ctx.sync</a:t>
            </a:r>
            <a:r>
              <a:rPr lang="en-US" sz="1100" dirty="0">
                <a:solidFill>
                  <a:srgbClr val="000000"/>
                </a:solidFill>
                <a:highlight>
                  <a:srgbClr val="FFFFFF"/>
                </a:highlight>
                <a:latin typeface="Consolas" panose="020B0609020204030204" pitchFamily="49" charset="0"/>
              </a:rPr>
              <a:t>();</a:t>
            </a:r>
          </a:p>
          <a:p>
            <a:r>
              <a:rPr lang="en-US" sz="1100" dirty="0">
                <a:solidFill>
                  <a:srgbClr val="000000"/>
                </a:solidFill>
                <a:highlight>
                  <a:srgbClr val="FFFFFF"/>
                </a:highlight>
                <a:latin typeface="Consolas" panose="020B0609020204030204" pitchFamily="49" charset="0"/>
              </a:rPr>
              <a:t>})</a:t>
            </a:r>
          </a:p>
          <a:p>
            <a:r>
              <a:rPr lang="en-US" sz="1100" dirty="0">
                <a:solidFill>
                  <a:srgbClr val="000000"/>
                </a:solidFill>
                <a:highlight>
                  <a:srgbClr val="FFFFFF"/>
                </a:highlight>
                <a:latin typeface="Consolas" panose="020B0609020204030204" pitchFamily="49" charset="0"/>
              </a:rPr>
              <a:t>.then(</a:t>
            </a:r>
            <a:r>
              <a:rPr lang="en-US" sz="1100" dirty="0">
                <a:solidFill>
                  <a:srgbClr val="0000FF"/>
                </a:solidFill>
                <a:highlight>
                  <a:srgbClr val="FFFFFF"/>
                </a:highlight>
                <a:latin typeface="Consolas" panose="020B0609020204030204" pitchFamily="49" charset="0"/>
              </a:rPr>
              <a:t>function</a:t>
            </a:r>
            <a:r>
              <a:rPr lang="en-US" sz="1100" dirty="0">
                <a:solidFill>
                  <a:srgbClr val="000000"/>
                </a:solidFill>
                <a:highlight>
                  <a:srgbClr val="FFFFFF"/>
                </a:highlight>
                <a:latin typeface="Consolas" panose="020B0609020204030204" pitchFamily="49" charset="0"/>
              </a:rPr>
              <a:t> () {</a:t>
            </a:r>
          </a:p>
          <a:p>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app.showNotification</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"Success"</a:t>
            </a:r>
            <a:r>
              <a:rPr lang="en-US" sz="1100" dirty="0">
                <a:solidFill>
                  <a:srgbClr val="000000"/>
                </a:solidFill>
                <a:highlight>
                  <a:srgbClr val="FFFFFF"/>
                </a:highlight>
                <a:latin typeface="Consolas" panose="020B0609020204030204" pitchFamily="49" charset="0"/>
              </a:rPr>
              <a:t>);</a:t>
            </a:r>
          </a:p>
          <a:p>
            <a:r>
              <a:rPr lang="en-US" sz="1100" dirty="0">
                <a:solidFill>
                  <a:srgbClr val="000000"/>
                </a:solidFill>
                <a:highlight>
                  <a:srgbClr val="FFFFFF"/>
                </a:highlight>
                <a:latin typeface="Consolas" panose="020B0609020204030204" pitchFamily="49" charset="0"/>
              </a:rPr>
              <a:t>    console.log(</a:t>
            </a:r>
            <a:r>
              <a:rPr lang="en-US" sz="1100" dirty="0">
                <a:solidFill>
                  <a:srgbClr val="A31515"/>
                </a:solidFill>
                <a:highlight>
                  <a:srgbClr val="FFFFFF"/>
                </a:highlight>
                <a:latin typeface="Consolas" panose="020B0609020204030204" pitchFamily="49" charset="0"/>
              </a:rPr>
              <a:t>"Success!"</a:t>
            </a:r>
            <a:r>
              <a:rPr lang="en-US" sz="1100" dirty="0">
                <a:solidFill>
                  <a:srgbClr val="000000"/>
                </a:solidFill>
                <a:highlight>
                  <a:srgbClr val="FFFFFF"/>
                </a:highlight>
                <a:latin typeface="Consolas" panose="020B0609020204030204" pitchFamily="49" charset="0"/>
              </a:rPr>
              <a:t>);</a:t>
            </a:r>
          </a:p>
          <a:p>
            <a:r>
              <a:rPr lang="en-US" sz="1100" dirty="0">
                <a:solidFill>
                  <a:srgbClr val="000000"/>
                </a:solidFill>
                <a:highlight>
                  <a:srgbClr val="FFFFFF"/>
                </a:highlight>
                <a:latin typeface="Consolas" panose="020B0609020204030204" pitchFamily="49" charset="0"/>
              </a:rPr>
              <a:t>})</a:t>
            </a:r>
          </a:p>
          <a:p>
            <a:r>
              <a:rPr lang="en-US" sz="1100" dirty="0">
                <a:solidFill>
                  <a:srgbClr val="000000"/>
                </a:solidFill>
                <a:highlight>
                  <a:srgbClr val="FFFFFF"/>
                </a:highlight>
                <a:latin typeface="Consolas" panose="020B0609020204030204" pitchFamily="49" charset="0"/>
              </a:rPr>
              <a:t>.catch(</a:t>
            </a:r>
            <a:r>
              <a:rPr lang="en-US" sz="1100" dirty="0">
                <a:solidFill>
                  <a:srgbClr val="0000FF"/>
                </a:solidFill>
                <a:highlight>
                  <a:srgbClr val="FFFFFF"/>
                </a:highlight>
                <a:latin typeface="Consolas" panose="020B0609020204030204" pitchFamily="49" charset="0"/>
              </a:rPr>
              <a:t>function</a:t>
            </a:r>
            <a:r>
              <a:rPr lang="en-US" sz="1100" dirty="0">
                <a:solidFill>
                  <a:srgbClr val="000000"/>
                </a:solidFill>
                <a:highlight>
                  <a:srgbClr val="FFFFFF"/>
                </a:highlight>
                <a:latin typeface="Consolas" panose="020B0609020204030204" pitchFamily="49" charset="0"/>
              </a:rPr>
              <a:t> (error) {</a:t>
            </a:r>
          </a:p>
          <a:p>
            <a:r>
              <a:rPr lang="en-US" sz="1100" dirty="0" smtClean="0">
                <a:solidFill>
                  <a:srgbClr val="000000"/>
                </a:solidFill>
                <a:highlight>
                  <a:srgbClr val="FFFFFF"/>
                </a:highlight>
                <a:latin typeface="Consolas" panose="020B0609020204030204" pitchFamily="49" charset="0"/>
              </a:rPr>
              <a:t>    </a:t>
            </a:r>
            <a:r>
              <a:rPr lang="en-US" sz="1100" dirty="0" err="1" smtClean="0">
                <a:solidFill>
                  <a:srgbClr val="000000"/>
                </a:solidFill>
                <a:highlight>
                  <a:srgbClr val="FFFFFF"/>
                </a:highlight>
                <a:latin typeface="Consolas" panose="020B0609020204030204" pitchFamily="49" charset="0"/>
              </a:rPr>
              <a:t>app.showNotification</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"Error: "</a:t>
            </a:r>
            <a:r>
              <a:rPr lang="en-US" sz="1100" dirty="0">
                <a:solidFill>
                  <a:srgbClr val="000000"/>
                </a:solidFill>
                <a:highlight>
                  <a:srgbClr val="FFFFFF"/>
                </a:highlight>
                <a:latin typeface="Consolas" panose="020B0609020204030204" pitchFamily="49" charset="0"/>
              </a:rPr>
              <a:t> + error);</a:t>
            </a:r>
          </a:p>
          <a:p>
            <a:r>
              <a:rPr lang="en-US" sz="1100" dirty="0" smtClean="0">
                <a:solidFill>
                  <a:srgbClr val="000000"/>
                </a:solidFill>
                <a:highlight>
                  <a:srgbClr val="FFFFFF"/>
                </a:highlight>
                <a:latin typeface="Consolas" panose="020B0609020204030204" pitchFamily="49" charset="0"/>
              </a:rPr>
              <a:t>    console.log</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"Error: "</a:t>
            </a:r>
            <a:r>
              <a:rPr lang="en-US" sz="1100" dirty="0">
                <a:solidFill>
                  <a:srgbClr val="000000"/>
                </a:solidFill>
                <a:highlight>
                  <a:srgbClr val="FFFFFF"/>
                </a:highlight>
                <a:latin typeface="Consolas" panose="020B0609020204030204" pitchFamily="49" charset="0"/>
              </a:rPr>
              <a:t> + error);</a:t>
            </a:r>
          </a:p>
          <a:p>
            <a:r>
              <a:rPr lang="en-US" sz="1100" dirty="0" smtClean="0">
                <a:solidFill>
                  <a:srgbClr val="0000FF"/>
                </a:solidFill>
                <a:highlight>
                  <a:srgbClr val="FFFFFF"/>
                </a:highlight>
                <a:latin typeface="Consolas" panose="020B0609020204030204" pitchFamily="49" charset="0"/>
              </a:rPr>
              <a:t>    if</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(error </a:t>
            </a:r>
            <a:r>
              <a:rPr lang="en-US" sz="1100" dirty="0" err="1">
                <a:solidFill>
                  <a:srgbClr val="0000FF"/>
                </a:solidFill>
                <a:highlight>
                  <a:srgbClr val="FFFFFF"/>
                </a:highlight>
                <a:latin typeface="Consolas" panose="020B0609020204030204" pitchFamily="49" charset="0"/>
              </a:rPr>
              <a:t>instanceof</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OfficeExtension.Error</a:t>
            </a:r>
            <a:r>
              <a:rPr lang="en-US" sz="1100" dirty="0">
                <a:solidFill>
                  <a:srgbClr val="000000"/>
                </a:solidFill>
                <a:highlight>
                  <a:srgbClr val="FFFFFF"/>
                </a:highlight>
                <a:latin typeface="Consolas" panose="020B0609020204030204" pitchFamily="49" charset="0"/>
              </a:rPr>
              <a:t>) {</a:t>
            </a:r>
          </a:p>
          <a:p>
            <a:r>
              <a:rPr lang="en-US" sz="1100" dirty="0" smtClean="0">
                <a:solidFill>
                  <a:srgbClr val="000000"/>
                </a:solidFill>
                <a:highlight>
                  <a:srgbClr val="FFFFFF"/>
                </a:highlight>
                <a:latin typeface="Consolas" panose="020B0609020204030204" pitchFamily="49" charset="0"/>
              </a:rPr>
              <a:t>        console.log</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"Debug info: "</a:t>
            </a:r>
            <a:r>
              <a:rPr lang="en-US" sz="1100" dirty="0">
                <a:solidFill>
                  <a:srgbClr val="000000"/>
                </a:solidFill>
                <a:highlight>
                  <a:srgbClr val="FFFFFF"/>
                </a:highlight>
                <a:latin typeface="Consolas" panose="020B0609020204030204" pitchFamily="49" charset="0"/>
              </a:rPr>
              <a:t> + </a:t>
            </a:r>
            <a:r>
              <a:rPr lang="en-US" sz="1100" dirty="0" smtClean="0">
                <a:solidFill>
                  <a:srgbClr val="000000"/>
                </a:solidFill>
                <a:highlight>
                  <a:srgbClr val="FFFFFF"/>
                </a:highlight>
                <a:latin typeface="Consolas" panose="020B0609020204030204" pitchFamily="49" charset="0"/>
              </a:rPr>
              <a:t> </a:t>
            </a:r>
            <a:r>
              <a:rPr lang="en-US" sz="1100" dirty="0" err="1" smtClean="0">
                <a:solidFill>
                  <a:srgbClr val="000000"/>
                </a:solidFill>
                <a:highlight>
                  <a:srgbClr val="FFFFFF"/>
                </a:highlight>
                <a:latin typeface="Consolas" panose="020B0609020204030204" pitchFamily="49" charset="0"/>
              </a:rPr>
              <a:t>error.debugInfo</a:t>
            </a: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r>
              <a:rPr lang="en-US" sz="1100" dirty="0" smtClean="0">
                <a:solidFill>
                  <a:srgbClr val="000000"/>
                </a:solidFill>
                <a:highlight>
                  <a:srgbClr val="FFFFFF"/>
                </a:highlight>
                <a:latin typeface="Consolas" panose="020B0609020204030204" pitchFamily="49" charset="0"/>
              </a:rPr>
              <a:t>    }</a:t>
            </a:r>
            <a:endParaRPr lang="en-US" sz="1100" dirty="0">
              <a:solidFill>
                <a:srgbClr val="000000"/>
              </a:solidFill>
              <a:highlight>
                <a:srgbClr val="FFFFFF"/>
              </a:highlight>
              <a:latin typeface="Consolas" panose="020B0609020204030204" pitchFamily="49" charset="0"/>
            </a:endParaRPr>
          </a:p>
          <a:p>
            <a:r>
              <a:rPr lang="en-US" sz="1100" dirty="0">
                <a:solidFill>
                  <a:srgbClr val="000000"/>
                </a:solidFill>
                <a:highlight>
                  <a:srgbClr val="FFFFFF"/>
                </a:highlight>
                <a:latin typeface="Consolas" panose="020B0609020204030204" pitchFamily="49" charset="0"/>
              </a:rPr>
              <a:t>});</a:t>
            </a:r>
            <a:endParaRPr lang="en-US" sz="1100" spc="-70" dirty="0" smtClean="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2096746616"/>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19112" y="1399032"/>
            <a:ext cx="6931601" cy="4791456"/>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New Word APIs</a:t>
            </a:r>
            <a:endParaRPr lang="en-US" dirty="0"/>
          </a:p>
        </p:txBody>
      </p:sp>
      <p:sp>
        <p:nvSpPr>
          <p:cNvPr id="4" name="TextBox 3"/>
          <p:cNvSpPr txBox="1"/>
          <p:nvPr/>
        </p:nvSpPr>
        <p:spPr>
          <a:xfrm>
            <a:off x="7450713" y="2004591"/>
            <a:ext cx="4331592" cy="3523245"/>
          </a:xfrm>
          <a:prstGeom prst="rect">
            <a:avLst/>
          </a:prstGeom>
          <a:noFill/>
        </p:spPr>
        <p:txBody>
          <a:bodyPr wrap="square" lIns="179238" tIns="143391" rIns="179238" bIns="143391" rtlCol="0">
            <a:spAutoFit/>
          </a:bodyPr>
          <a:lstStyle/>
          <a:p>
            <a:pPr marL="336076" indent="-336076">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CRUD and navigation of a Word doc’s core elements</a:t>
            </a:r>
          </a:p>
          <a:p>
            <a:pPr marL="336076" indent="-336076">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Rich text and paragraph formatting</a:t>
            </a:r>
          </a:p>
          <a:p>
            <a:pPr marL="336076" indent="-336076">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External data binding through content controls</a:t>
            </a:r>
          </a:p>
          <a:p>
            <a:pPr marL="336076" indent="-336076">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Rich search and selection</a:t>
            </a:r>
          </a:p>
          <a:p>
            <a:pPr marL="336076" indent="-336076">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Insert pictures and other documents</a:t>
            </a:r>
          </a:p>
        </p:txBody>
      </p:sp>
      <p:pic>
        <p:nvPicPr>
          <p:cNvPr id="2" name="Picture 1"/>
          <p:cNvPicPr>
            <a:picLocks noChangeAspect="1"/>
          </p:cNvPicPr>
          <p:nvPr/>
        </p:nvPicPr>
        <p:blipFill>
          <a:blip r:embed="rId3"/>
          <a:stretch>
            <a:fillRect/>
          </a:stretch>
        </p:blipFill>
        <p:spPr>
          <a:xfrm>
            <a:off x="866630" y="1638903"/>
            <a:ext cx="6255144" cy="4254624"/>
          </a:xfrm>
          <a:prstGeom prst="rect">
            <a:avLst/>
          </a:prstGeom>
        </p:spPr>
      </p:pic>
    </p:spTree>
    <p:extLst>
      <p:ext uri="{BB962C8B-B14F-4D97-AF65-F5344CB8AC3E}">
        <p14:creationId xmlns:p14="http://schemas.microsoft.com/office/powerpoint/2010/main" val="3861643585"/>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New Word 2016 APIs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522193289"/>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192024" y="1389888"/>
            <a:ext cx="7269480" cy="493776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New Excel APIs</a:t>
            </a:r>
            <a:endParaRPr lang="en-US" dirty="0"/>
          </a:p>
        </p:txBody>
      </p:sp>
      <p:sp>
        <p:nvSpPr>
          <p:cNvPr id="4" name="TextBox 3"/>
          <p:cNvSpPr txBox="1"/>
          <p:nvPr/>
        </p:nvSpPr>
        <p:spPr>
          <a:xfrm>
            <a:off x="7377246" y="2010030"/>
            <a:ext cx="4331592" cy="3447834"/>
          </a:xfrm>
          <a:prstGeom prst="rect">
            <a:avLst/>
          </a:prstGeom>
          <a:noFill/>
        </p:spPr>
        <p:txBody>
          <a:bodyPr wrap="square" lIns="179238" tIns="143391" rIns="179238" bIns="143391" rtlCol="0">
            <a:spAutoFit/>
          </a:bodyPr>
          <a:lstStyle/>
          <a:p>
            <a:pPr marL="336076" indent="-336076">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CRUD and navigation of a workbook’s core elements</a:t>
            </a:r>
          </a:p>
          <a:p>
            <a:pPr marL="336076" indent="-336076">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Rich formatting and content/formula editing for cells, ranges and tables</a:t>
            </a:r>
          </a:p>
          <a:p>
            <a:pPr marL="336076" indent="-336076">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Data visualization through native charts</a:t>
            </a:r>
          </a:p>
          <a:p>
            <a:pPr marL="336076" indent="-336076">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Basic manipulation of external data bindings</a:t>
            </a:r>
          </a:p>
        </p:txBody>
      </p:sp>
      <p:pic>
        <p:nvPicPr>
          <p:cNvPr id="3" name="Picture 2"/>
          <p:cNvPicPr>
            <a:picLocks noChangeAspect="1"/>
          </p:cNvPicPr>
          <p:nvPr/>
        </p:nvPicPr>
        <p:blipFill>
          <a:blip r:embed="rId3"/>
          <a:stretch>
            <a:fillRect/>
          </a:stretch>
        </p:blipFill>
        <p:spPr>
          <a:xfrm>
            <a:off x="381388" y="1561935"/>
            <a:ext cx="6943052" cy="4630322"/>
          </a:xfrm>
          <a:prstGeom prst="rect">
            <a:avLst/>
          </a:prstGeom>
        </p:spPr>
      </p:pic>
    </p:spTree>
    <p:extLst>
      <p:ext uri="{BB962C8B-B14F-4D97-AF65-F5344CB8AC3E}">
        <p14:creationId xmlns:p14="http://schemas.microsoft.com/office/powerpoint/2010/main" val="61082981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New Excel 2016 APIs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85198490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Advanced Office </a:t>
            </a:r>
            <a:r>
              <a:rPr lang="en-US" dirty="0" smtClean="0"/>
              <a:t>Add-ins with </a:t>
            </a:r>
            <a:r>
              <a:rPr lang="en-US" dirty="0"/>
              <a:t>Excel, Word, PowerPoint</a:t>
            </a:r>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a:t>Packaging and Deployment</a:t>
            </a:r>
          </a:p>
        </p:txBody>
      </p:sp>
    </p:spTree>
    <p:extLst>
      <p:ext uri="{BB962C8B-B14F-4D97-AF65-F5344CB8AC3E}">
        <p14:creationId xmlns:p14="http://schemas.microsoft.com/office/powerpoint/2010/main" val="160693500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Office Add-in Deployment</a:t>
            </a:r>
            <a:endParaRPr lang="en-US" dirty="0"/>
          </a:p>
        </p:txBody>
      </p:sp>
      <p:sp>
        <p:nvSpPr>
          <p:cNvPr id="3" name="Content Placeholder 2"/>
          <p:cNvSpPr>
            <a:spLocks noGrp="1"/>
          </p:cNvSpPr>
          <p:nvPr>
            <p:ph type="body" sz="quarter" idx="10"/>
          </p:nvPr>
        </p:nvSpPr>
        <p:spPr/>
        <p:txBody>
          <a:bodyPr/>
          <a:lstStyle/>
          <a:p>
            <a:r>
              <a:rPr lang="en-US" dirty="0" smtClean="0"/>
              <a:t>Steps</a:t>
            </a:r>
          </a:p>
          <a:p>
            <a:pPr lvl="1"/>
            <a:r>
              <a:rPr lang="en-US" dirty="0" smtClean="0"/>
              <a:t>Deploy the remote web to Windows Azure or to other web server</a:t>
            </a:r>
          </a:p>
          <a:p>
            <a:pPr lvl="1"/>
            <a:r>
              <a:rPr lang="en-US" dirty="0" smtClean="0"/>
              <a:t>Build app package which must include HTTPS URL of remote web</a:t>
            </a:r>
          </a:p>
          <a:p>
            <a:pPr lvl="1"/>
            <a:r>
              <a:rPr lang="en-US" dirty="0" smtClean="0"/>
              <a:t>Upload app package to app catalog</a:t>
            </a:r>
          </a:p>
          <a:p>
            <a:pPr lvl="1"/>
            <a:endParaRPr lang="en-US" dirty="0" smtClean="0"/>
          </a:p>
          <a:p>
            <a:r>
              <a:rPr lang="en-US" dirty="0" smtClean="0"/>
              <a:t>Choosing An Add-in Catalog</a:t>
            </a:r>
          </a:p>
          <a:p>
            <a:pPr lvl="1"/>
            <a:r>
              <a:rPr lang="en-US" dirty="0" smtClean="0"/>
              <a:t>SharePoint Add-in Catalog is preferred because it offers several advantages</a:t>
            </a:r>
          </a:p>
          <a:p>
            <a:pPr lvl="1"/>
            <a:r>
              <a:rPr lang="en-US" dirty="0" smtClean="0"/>
              <a:t>File </a:t>
            </a:r>
            <a:r>
              <a:rPr lang="en-US" dirty="0"/>
              <a:t>Share </a:t>
            </a:r>
            <a:r>
              <a:rPr lang="en-US" dirty="0" smtClean="0"/>
              <a:t>Add-in Catalog deployment is a simpler, less-powerful option</a:t>
            </a:r>
          </a:p>
        </p:txBody>
      </p:sp>
    </p:spTree>
    <p:extLst>
      <p:ext uri="{BB962C8B-B14F-4D97-AF65-F5344CB8AC3E}">
        <p14:creationId xmlns:p14="http://schemas.microsoft.com/office/powerpoint/2010/main" val="2472373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SharePoint Add-in Catalog</a:t>
            </a:r>
            <a:endParaRPr lang="en-US" dirty="0"/>
          </a:p>
        </p:txBody>
      </p:sp>
      <p:sp>
        <p:nvSpPr>
          <p:cNvPr id="5" name="Content Placeholder 4"/>
          <p:cNvSpPr>
            <a:spLocks noGrp="1"/>
          </p:cNvSpPr>
          <p:nvPr>
            <p:ph type="body" sz="quarter" idx="10"/>
          </p:nvPr>
        </p:nvSpPr>
        <p:spPr/>
        <p:txBody>
          <a:bodyPr/>
          <a:lstStyle/>
          <a:p>
            <a:r>
              <a:rPr lang="en-US" dirty="0" smtClean="0"/>
              <a:t>Designed for private corporate networks</a:t>
            </a:r>
          </a:p>
          <a:p>
            <a:pPr lvl="1"/>
            <a:r>
              <a:rPr lang="en-US" dirty="0" smtClean="0"/>
              <a:t>Provides users with catalog of pre-screened and pre-approved apps</a:t>
            </a:r>
          </a:p>
          <a:p>
            <a:pPr lvl="1"/>
            <a:r>
              <a:rPr lang="en-US" dirty="0" smtClean="0"/>
              <a:t>Often used to deploy apps developed in-house of by 3</a:t>
            </a:r>
            <a:r>
              <a:rPr lang="en-US" baseline="30000" dirty="0" smtClean="0"/>
              <a:t>rd</a:t>
            </a:r>
            <a:r>
              <a:rPr lang="en-US" dirty="0" smtClean="0"/>
              <a:t> party ISV</a:t>
            </a:r>
          </a:p>
          <a:p>
            <a:pPr lvl="1"/>
            <a:r>
              <a:rPr lang="en-US" dirty="0" smtClean="0"/>
              <a:t>Supports document-based apps (</a:t>
            </a:r>
            <a:r>
              <a:rPr lang="en-US" i="1" dirty="0" smtClean="0"/>
              <a:t>i.e. Task </a:t>
            </a:r>
            <a:r>
              <a:rPr lang="en-US" i="1" dirty="0"/>
              <a:t>pane </a:t>
            </a:r>
            <a:r>
              <a:rPr lang="en-US" i="1" dirty="0" smtClean="0"/>
              <a:t>apps and Content apps</a:t>
            </a:r>
            <a:r>
              <a:rPr lang="en-US" dirty="0" smtClean="0"/>
              <a:t>)</a:t>
            </a:r>
            <a:endParaRPr lang="en-US" dirty="0"/>
          </a:p>
          <a:p>
            <a:endParaRPr lang="en-US" dirty="0" smtClean="0"/>
          </a:p>
          <a:p>
            <a:r>
              <a:rPr lang="en-US" dirty="0" smtClean="0"/>
              <a:t>SharePoint Add-in Catalog hosted using Site Collection</a:t>
            </a:r>
          </a:p>
          <a:p>
            <a:pPr lvl="1"/>
            <a:r>
              <a:rPr lang="en-US" dirty="0" smtClean="0"/>
              <a:t>Actual catalog is document </a:t>
            </a:r>
            <a:r>
              <a:rPr lang="en-US" dirty="0"/>
              <a:t>library </a:t>
            </a:r>
            <a:r>
              <a:rPr lang="en-US" dirty="0" smtClean="0"/>
              <a:t>containing app manifests</a:t>
            </a:r>
            <a:endParaRPr lang="en-US" dirty="0"/>
          </a:p>
          <a:p>
            <a:pPr lvl="1"/>
            <a:r>
              <a:rPr lang="en-US" dirty="0" smtClean="0"/>
              <a:t>Administrator </a:t>
            </a:r>
            <a:r>
              <a:rPr lang="en-US" dirty="0"/>
              <a:t>can configure </a:t>
            </a:r>
            <a:r>
              <a:rPr lang="en-US" dirty="0" smtClean="0"/>
              <a:t>app for Office </a:t>
            </a:r>
            <a:r>
              <a:rPr lang="en-US" dirty="0"/>
              <a:t>security </a:t>
            </a:r>
            <a:r>
              <a:rPr lang="en-US" dirty="0" smtClean="0"/>
              <a:t>settings</a:t>
            </a:r>
          </a:p>
        </p:txBody>
      </p:sp>
    </p:spTree>
    <p:extLst>
      <p:ext uri="{BB962C8B-B14F-4D97-AF65-F5344CB8AC3E}">
        <p14:creationId xmlns:p14="http://schemas.microsoft.com/office/powerpoint/2010/main" val="3248572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File Share Add-in Catalog</a:t>
            </a:r>
            <a:endParaRPr lang="en-US" dirty="0"/>
          </a:p>
        </p:txBody>
      </p:sp>
      <p:sp>
        <p:nvSpPr>
          <p:cNvPr id="5" name="Content Placeholder 4"/>
          <p:cNvSpPr>
            <a:spLocks noGrp="1"/>
          </p:cNvSpPr>
          <p:nvPr>
            <p:ph type="body" sz="quarter" idx="10"/>
          </p:nvPr>
        </p:nvSpPr>
        <p:spPr/>
        <p:txBody>
          <a:bodyPr/>
          <a:lstStyle/>
          <a:p>
            <a:r>
              <a:rPr lang="en-US" dirty="0" smtClean="0"/>
              <a:t>Provides Simplest Means to Deploy Apps for Office</a:t>
            </a:r>
          </a:p>
          <a:p>
            <a:pPr lvl="1"/>
            <a:r>
              <a:rPr lang="en-US" dirty="0" smtClean="0"/>
              <a:t>Does not require either SharePoint or Exchange</a:t>
            </a:r>
          </a:p>
          <a:p>
            <a:pPr lvl="1"/>
            <a:r>
              <a:rPr lang="en-US" dirty="0" smtClean="0"/>
              <a:t>Apps for Office manifests copied to Windows File Share</a:t>
            </a:r>
          </a:p>
          <a:p>
            <a:pPr lvl="1"/>
            <a:r>
              <a:rPr lang="en-US" dirty="0" smtClean="0"/>
              <a:t>Office Applications configured to read file share to discover Apps for Office</a:t>
            </a:r>
          </a:p>
          <a:p>
            <a:pPr lvl="1"/>
            <a:r>
              <a:rPr lang="en-US" dirty="0" smtClean="0"/>
              <a:t>Client machine requires registry entry with file share path</a:t>
            </a:r>
            <a:endParaRPr lang="en-US" dirty="0"/>
          </a:p>
          <a:p>
            <a:endParaRPr lang="en-US" dirty="0"/>
          </a:p>
        </p:txBody>
      </p:sp>
    </p:spTree>
    <p:extLst>
      <p:ext uri="{BB962C8B-B14F-4D97-AF65-F5344CB8AC3E}">
        <p14:creationId xmlns:p14="http://schemas.microsoft.com/office/powerpoint/2010/main" val="39599029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Related Documentation</a:t>
            </a:r>
            <a:endParaRPr lang="en-US" dirty="0"/>
          </a:p>
        </p:txBody>
      </p:sp>
      <p:sp>
        <p:nvSpPr>
          <p:cNvPr id="6" name="Text Placeholder 5"/>
          <p:cNvSpPr>
            <a:spLocks noGrp="1"/>
          </p:cNvSpPr>
          <p:nvPr>
            <p:ph type="body" sz="quarter" idx="10"/>
          </p:nvPr>
        </p:nvSpPr>
        <p:spPr/>
        <p:txBody>
          <a:bodyPr/>
          <a:lstStyle/>
          <a:p>
            <a:r>
              <a:rPr lang="en-US" dirty="0" smtClean="0"/>
              <a:t>MSDN: </a:t>
            </a:r>
            <a:r>
              <a:rPr lang="en-US" dirty="0"/>
              <a:t>Create a task pane add-in with Napa Office 365 Development Tools</a:t>
            </a:r>
          </a:p>
          <a:p>
            <a:pPr lvl="1"/>
            <a:r>
              <a:rPr lang="en-US" dirty="0">
                <a:hlinkClick r:id="rId2"/>
              </a:rPr>
              <a:t>https://</a:t>
            </a:r>
            <a:r>
              <a:rPr lang="en-US" dirty="0" smtClean="0">
                <a:hlinkClick r:id="rId2"/>
              </a:rPr>
              <a:t>msdn.microsoft.com/EN-US/library/office/jj554660.aspx</a:t>
            </a:r>
            <a:r>
              <a:rPr lang="en-US" dirty="0" smtClean="0"/>
              <a:t> </a:t>
            </a:r>
            <a:endParaRPr lang="en-US" dirty="0"/>
          </a:p>
          <a:p>
            <a:endParaRPr lang="en-US" dirty="0" smtClean="0"/>
          </a:p>
          <a:p>
            <a:r>
              <a:rPr lang="en-US" dirty="0" smtClean="0"/>
              <a:t>MSDN: Word Add-ins</a:t>
            </a:r>
            <a:endParaRPr lang="en-US" dirty="0"/>
          </a:p>
          <a:p>
            <a:pPr lvl="1"/>
            <a:r>
              <a:rPr lang="en-US" dirty="0">
                <a:hlinkClick r:id="rId3"/>
              </a:rPr>
              <a:t>https://</a:t>
            </a:r>
            <a:r>
              <a:rPr lang="en-US" dirty="0" smtClean="0">
                <a:hlinkClick r:id="rId3"/>
              </a:rPr>
              <a:t>msdn.microsoft.com/EN-US/library/office/dn833112.aspx</a:t>
            </a:r>
            <a:r>
              <a:rPr lang="en-US" dirty="0" smtClean="0"/>
              <a:t> </a:t>
            </a:r>
          </a:p>
          <a:p>
            <a:endParaRPr lang="en-US" dirty="0"/>
          </a:p>
          <a:p>
            <a:r>
              <a:rPr lang="en-US" dirty="0" smtClean="0"/>
              <a:t>JavaScript API for Office</a:t>
            </a:r>
          </a:p>
          <a:p>
            <a:pPr lvl="1"/>
            <a:r>
              <a:rPr lang="en-US" dirty="0">
                <a:hlinkClick r:id="rId4"/>
              </a:rPr>
              <a:t>https://</a:t>
            </a:r>
            <a:r>
              <a:rPr lang="en-US" dirty="0" smtClean="0">
                <a:hlinkClick r:id="rId4"/>
              </a:rPr>
              <a:t>msdn.microsoft.com/en-us/library/fp142185.aspx</a:t>
            </a:r>
            <a:r>
              <a:rPr lang="en-US" dirty="0" smtClean="0"/>
              <a:t> </a:t>
            </a:r>
          </a:p>
        </p:txBody>
      </p:sp>
    </p:spTree>
    <p:extLst>
      <p:ext uri="{BB962C8B-B14F-4D97-AF65-F5344CB8AC3E}">
        <p14:creationId xmlns:p14="http://schemas.microsoft.com/office/powerpoint/2010/main" val="164593368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Related Code Samples</a:t>
            </a:r>
            <a:endParaRPr lang="en-US" dirty="0"/>
          </a:p>
        </p:txBody>
      </p:sp>
      <p:sp>
        <p:nvSpPr>
          <p:cNvPr id="6" name="Text Placeholder 5"/>
          <p:cNvSpPr>
            <a:spLocks noGrp="1"/>
          </p:cNvSpPr>
          <p:nvPr>
            <p:ph type="body" sz="quarter" idx="10"/>
          </p:nvPr>
        </p:nvSpPr>
        <p:spPr/>
        <p:txBody>
          <a:bodyPr/>
          <a:lstStyle/>
          <a:p>
            <a:r>
              <a:rPr lang="en-US" dirty="0" smtClean="0"/>
              <a:t>Office Add-in Samples</a:t>
            </a:r>
          </a:p>
          <a:p>
            <a:pPr lvl="1"/>
            <a:r>
              <a:rPr lang="en-US" dirty="0">
                <a:hlinkClick r:id="rId2"/>
              </a:rPr>
              <a:t>http://dev.office.com/codesamples#?</a:t>
            </a:r>
            <a:r>
              <a:rPr lang="en-US" dirty="0" smtClean="0">
                <a:hlinkClick r:id="rId2"/>
              </a:rPr>
              <a:t>filters=office%20add-ins</a:t>
            </a:r>
            <a:endParaRPr lang="en-US" dirty="0" smtClean="0"/>
          </a:p>
          <a:p>
            <a:endParaRPr lang="en-US" dirty="0"/>
          </a:p>
        </p:txBody>
      </p:sp>
    </p:spTree>
    <p:extLst>
      <p:ext uri="{BB962C8B-B14F-4D97-AF65-F5344CB8AC3E}">
        <p14:creationId xmlns:p14="http://schemas.microsoft.com/office/powerpoint/2010/main" val="55316035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dirty="0"/>
              <a:t>Office add-ins Revisited</a:t>
            </a:r>
          </a:p>
          <a:p>
            <a:r>
              <a:rPr lang="en-US" dirty="0"/>
              <a:t>Generic Office.js APIs</a:t>
            </a:r>
          </a:p>
          <a:p>
            <a:r>
              <a:rPr lang="en-US" dirty="0"/>
              <a:t>Word APIs</a:t>
            </a:r>
          </a:p>
          <a:p>
            <a:r>
              <a:rPr lang="en-US" dirty="0"/>
              <a:t>Excel APIs</a:t>
            </a:r>
          </a:p>
          <a:p>
            <a:r>
              <a:rPr lang="en-US" dirty="0"/>
              <a:t>Deployment</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660913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58BDE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633" y="528607"/>
            <a:ext cx="10512862" cy="902223"/>
          </a:xfrm>
        </p:spPr>
        <p:txBody>
          <a:bodyPr>
            <a:normAutofit/>
          </a:bodyPr>
          <a:lstStyle/>
          <a:p>
            <a:r>
              <a:rPr lang="en-US" sz="5397" spc="-100" dirty="0">
                <a:ln w="3175">
                  <a:noFill/>
                </a:ln>
                <a:gradFill>
                  <a:gsLst>
                    <a:gs pos="1250">
                      <a:schemeClr val="tx2"/>
                    </a:gs>
                    <a:gs pos="100000">
                      <a:schemeClr val="tx2"/>
                    </a:gs>
                  </a:gsLst>
                  <a:lin ang="5400000" scaled="0"/>
                </a:gradFill>
                <a:ea typeface="+mn-ea"/>
                <a:cs typeface="Arial" charset="0"/>
              </a:rPr>
              <a:t>Further reading…</a:t>
            </a:r>
          </a:p>
        </p:txBody>
      </p:sp>
      <p:sp>
        <p:nvSpPr>
          <p:cNvPr id="3" name="Text Placeholder 2"/>
          <p:cNvSpPr>
            <a:spLocks noGrp="1"/>
          </p:cNvSpPr>
          <p:nvPr>
            <p:ph type="body" idx="1"/>
          </p:nvPr>
        </p:nvSpPr>
        <p:spPr>
          <a:xfrm>
            <a:off x="1011989" y="1606549"/>
            <a:ext cx="10511370" cy="2587718"/>
          </a:xfrm>
        </p:spPr>
        <p:txBody>
          <a:bodyPr vert="horz" wrap="square" lIns="146246" tIns="91403" rIns="146246" bIns="91403" rtlCol="0">
            <a:spAutoFit/>
          </a:bodyPr>
          <a:lstStyle/>
          <a:p>
            <a:r>
              <a:rPr lang="en-US" sz="2744" b="1" dirty="0">
                <a:solidFill>
                  <a:srgbClr val="000000"/>
                </a:solidFill>
                <a:hlinkClick r:id="rId2"/>
              </a:rPr>
              <a:t>Getting Started with Office add-ins</a:t>
            </a:r>
            <a:endParaRPr lang="en-US" sz="2744" b="1" dirty="0">
              <a:solidFill>
                <a:srgbClr val="000000"/>
              </a:solidFill>
            </a:endParaRPr>
          </a:p>
          <a:p>
            <a:r>
              <a:rPr lang="en-US" sz="2744" b="1" dirty="0">
                <a:solidFill>
                  <a:srgbClr val="000000"/>
                </a:solidFill>
                <a:hlinkClick r:id="rId3"/>
              </a:rPr>
              <a:t>Office add-in Code Samples</a:t>
            </a:r>
            <a:r>
              <a:rPr lang="en-US" sz="2744" b="1" dirty="0">
                <a:solidFill>
                  <a:srgbClr val="000000"/>
                </a:solidFill>
              </a:rPr>
              <a:t>  </a:t>
            </a:r>
          </a:p>
          <a:p>
            <a:r>
              <a:rPr lang="en-US" sz="2744" b="1" dirty="0">
                <a:solidFill>
                  <a:srgbClr val="000000"/>
                </a:solidFill>
                <a:hlinkClick r:id="rId4"/>
              </a:rPr>
              <a:t>Office add-in Training videos &amp; hands on labs </a:t>
            </a:r>
            <a:endParaRPr lang="en-US" sz="2744" b="1" dirty="0">
              <a:solidFill>
                <a:srgbClr val="000000"/>
              </a:solidFill>
            </a:endParaRPr>
          </a:p>
          <a:p>
            <a:r>
              <a:rPr lang="en-US" sz="2744" b="1" dirty="0">
                <a:solidFill>
                  <a:srgbClr val="000000"/>
                </a:solidFill>
                <a:hlinkClick r:id="rId5"/>
              </a:rPr>
              <a:t>Office add-in Snack videos</a:t>
            </a:r>
            <a:endParaRPr lang="en-US" sz="2744" b="1" dirty="0">
              <a:solidFill>
                <a:srgbClr val="000000"/>
              </a:solidFill>
            </a:endParaRPr>
          </a:p>
          <a:p>
            <a:r>
              <a:rPr lang="en-US" sz="2744" b="1" dirty="0">
                <a:solidFill>
                  <a:srgbClr val="000000"/>
                </a:solidFill>
                <a:hlinkClick r:id="rId6"/>
              </a:rPr>
              <a:t>Office add-in documentation</a:t>
            </a:r>
            <a:endParaRPr lang="en-US" sz="2744" b="1" dirty="0">
              <a:solidFill>
                <a:srgbClr val="000000"/>
              </a:solidFill>
            </a:endParaRPr>
          </a:p>
        </p:txBody>
      </p:sp>
      <p:grpSp>
        <p:nvGrpSpPr>
          <p:cNvPr id="4" name="Group 3"/>
          <p:cNvGrpSpPr/>
          <p:nvPr/>
        </p:nvGrpSpPr>
        <p:grpSpPr>
          <a:xfrm>
            <a:off x="7839004" y="1340795"/>
            <a:ext cx="4030629" cy="5401878"/>
            <a:chOff x="7841294" y="1339954"/>
            <a:chExt cx="4032250" cy="5404051"/>
          </a:xfrm>
        </p:grpSpPr>
        <p:sp>
          <p:nvSpPr>
            <p:cNvPr id="7" name="Freeform 5"/>
            <p:cNvSpPr>
              <a:spLocks/>
            </p:cNvSpPr>
            <p:nvPr/>
          </p:nvSpPr>
          <p:spPr bwMode="auto">
            <a:xfrm>
              <a:off x="8880534" y="3979625"/>
              <a:ext cx="1732066" cy="1738997"/>
            </a:xfrm>
            <a:custGeom>
              <a:avLst/>
              <a:gdLst>
                <a:gd name="T0" fmla="*/ 22 w 179"/>
                <a:gd name="T1" fmla="*/ 79 h 179"/>
                <a:gd name="T2" fmla="*/ 101 w 179"/>
                <a:gd name="T3" fmla="*/ 157 h 179"/>
                <a:gd name="T4" fmla="*/ 179 w 179"/>
                <a:gd name="T5" fmla="*/ 157 h 179"/>
                <a:gd name="T6" fmla="*/ 22 w 179"/>
                <a:gd name="T7" fmla="*/ 0 h 179"/>
                <a:gd name="T8" fmla="*/ 22 w 179"/>
                <a:gd name="T9" fmla="*/ 79 h 179"/>
              </a:gdLst>
              <a:ahLst/>
              <a:cxnLst>
                <a:cxn ang="0">
                  <a:pos x="T0" y="T1"/>
                </a:cxn>
                <a:cxn ang="0">
                  <a:pos x="T2" y="T3"/>
                </a:cxn>
                <a:cxn ang="0">
                  <a:pos x="T4" y="T5"/>
                </a:cxn>
                <a:cxn ang="0">
                  <a:pos x="T6" y="T7"/>
                </a:cxn>
                <a:cxn ang="0">
                  <a:pos x="T8" y="T9"/>
                </a:cxn>
              </a:cxnLst>
              <a:rect l="0" t="0" r="r" b="b"/>
              <a:pathLst>
                <a:path w="179" h="179">
                  <a:moveTo>
                    <a:pt x="22" y="79"/>
                  </a:moveTo>
                  <a:cubicBezTo>
                    <a:pt x="101" y="157"/>
                    <a:pt x="101" y="157"/>
                    <a:pt x="101" y="157"/>
                  </a:cubicBezTo>
                  <a:cubicBezTo>
                    <a:pt x="122" y="179"/>
                    <a:pt x="158" y="179"/>
                    <a:pt x="179" y="157"/>
                  </a:cubicBezTo>
                  <a:cubicBezTo>
                    <a:pt x="22" y="0"/>
                    <a:pt x="22" y="0"/>
                    <a:pt x="22" y="0"/>
                  </a:cubicBezTo>
                  <a:cubicBezTo>
                    <a:pt x="0" y="22"/>
                    <a:pt x="0" y="57"/>
                    <a:pt x="22" y="79"/>
                  </a:cubicBezTo>
                  <a:close/>
                </a:path>
              </a:pathLst>
            </a:custGeom>
            <a:solidFill>
              <a:srgbClr val="22A4D8"/>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sp>
          <p:nvSpPr>
            <p:cNvPr id="8" name="Freeform 6"/>
            <p:cNvSpPr>
              <a:spLocks/>
            </p:cNvSpPr>
            <p:nvPr/>
          </p:nvSpPr>
          <p:spPr bwMode="auto">
            <a:xfrm>
              <a:off x="9095308" y="3764847"/>
              <a:ext cx="1732066" cy="1738997"/>
            </a:xfrm>
            <a:custGeom>
              <a:avLst/>
              <a:gdLst>
                <a:gd name="T0" fmla="*/ 157 w 179"/>
                <a:gd name="T1" fmla="*/ 100 h 179"/>
                <a:gd name="T2" fmla="*/ 79 w 179"/>
                <a:gd name="T3" fmla="*/ 22 h 179"/>
                <a:gd name="T4" fmla="*/ 0 w 179"/>
                <a:gd name="T5" fmla="*/ 22 h 179"/>
                <a:gd name="T6" fmla="*/ 157 w 179"/>
                <a:gd name="T7" fmla="*/ 179 h 179"/>
                <a:gd name="T8" fmla="*/ 157 w 179"/>
                <a:gd name="T9" fmla="*/ 100 h 179"/>
              </a:gdLst>
              <a:ahLst/>
              <a:cxnLst>
                <a:cxn ang="0">
                  <a:pos x="T0" y="T1"/>
                </a:cxn>
                <a:cxn ang="0">
                  <a:pos x="T2" y="T3"/>
                </a:cxn>
                <a:cxn ang="0">
                  <a:pos x="T4" y="T5"/>
                </a:cxn>
                <a:cxn ang="0">
                  <a:pos x="T6" y="T7"/>
                </a:cxn>
                <a:cxn ang="0">
                  <a:pos x="T8" y="T9"/>
                </a:cxn>
              </a:cxnLst>
              <a:rect l="0" t="0" r="r" b="b"/>
              <a:pathLst>
                <a:path w="179" h="179">
                  <a:moveTo>
                    <a:pt x="157" y="100"/>
                  </a:moveTo>
                  <a:cubicBezTo>
                    <a:pt x="79" y="22"/>
                    <a:pt x="79" y="22"/>
                    <a:pt x="79" y="22"/>
                  </a:cubicBezTo>
                  <a:cubicBezTo>
                    <a:pt x="57" y="0"/>
                    <a:pt x="22" y="0"/>
                    <a:pt x="0" y="22"/>
                  </a:cubicBezTo>
                  <a:cubicBezTo>
                    <a:pt x="157" y="179"/>
                    <a:pt x="157" y="179"/>
                    <a:pt x="157" y="179"/>
                  </a:cubicBezTo>
                  <a:cubicBezTo>
                    <a:pt x="179" y="157"/>
                    <a:pt x="179" y="122"/>
                    <a:pt x="157" y="100"/>
                  </a:cubicBezTo>
                  <a:close/>
                </a:path>
              </a:pathLst>
            </a:custGeom>
            <a:solidFill>
              <a:srgbClr val="18769C"/>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sp>
          <p:nvSpPr>
            <p:cNvPr id="11" name="Freeform 9"/>
            <p:cNvSpPr>
              <a:spLocks noEditPoints="1"/>
            </p:cNvSpPr>
            <p:nvPr/>
          </p:nvSpPr>
          <p:spPr bwMode="auto">
            <a:xfrm>
              <a:off x="10432465" y="1901146"/>
              <a:ext cx="651257" cy="1316370"/>
            </a:xfrm>
            <a:custGeom>
              <a:avLst/>
              <a:gdLst>
                <a:gd name="T0" fmla="*/ 65 w 67"/>
                <a:gd name="T1" fmla="*/ 0 h 135"/>
                <a:gd name="T2" fmla="*/ 1 w 67"/>
                <a:gd name="T3" fmla="*/ 0 h 135"/>
                <a:gd name="T4" fmla="*/ 0 w 67"/>
                <a:gd name="T5" fmla="*/ 2 h 135"/>
                <a:gd name="T6" fmla="*/ 0 w 67"/>
                <a:gd name="T7" fmla="*/ 28 h 135"/>
                <a:gd name="T8" fmla="*/ 0 w 67"/>
                <a:gd name="T9" fmla="*/ 30 h 135"/>
                <a:gd name="T10" fmla="*/ 0 w 67"/>
                <a:gd name="T11" fmla="*/ 134 h 135"/>
                <a:gd name="T12" fmla="*/ 1 w 67"/>
                <a:gd name="T13" fmla="*/ 135 h 135"/>
                <a:gd name="T14" fmla="*/ 65 w 67"/>
                <a:gd name="T15" fmla="*/ 135 h 135"/>
                <a:gd name="T16" fmla="*/ 67 w 67"/>
                <a:gd name="T17" fmla="*/ 134 h 135"/>
                <a:gd name="T18" fmla="*/ 67 w 67"/>
                <a:gd name="T19" fmla="*/ 30 h 135"/>
                <a:gd name="T20" fmla="*/ 67 w 67"/>
                <a:gd name="T21" fmla="*/ 28 h 135"/>
                <a:gd name="T22" fmla="*/ 67 w 67"/>
                <a:gd name="T23" fmla="*/ 2 h 135"/>
                <a:gd name="T24" fmla="*/ 65 w 67"/>
                <a:gd name="T25" fmla="*/ 0 h 135"/>
                <a:gd name="T26" fmla="*/ 8 w 67"/>
                <a:gd name="T27" fmla="*/ 21 h 135"/>
                <a:gd name="T28" fmla="*/ 8 w 67"/>
                <a:gd name="T29" fmla="*/ 14 h 135"/>
                <a:gd name="T30" fmla="*/ 9 w 67"/>
                <a:gd name="T31" fmla="*/ 13 h 135"/>
                <a:gd name="T32" fmla="*/ 57 w 67"/>
                <a:gd name="T33" fmla="*/ 13 h 135"/>
                <a:gd name="T34" fmla="*/ 59 w 67"/>
                <a:gd name="T35" fmla="*/ 14 h 135"/>
                <a:gd name="T36" fmla="*/ 59 w 67"/>
                <a:gd name="T37" fmla="*/ 21 h 135"/>
                <a:gd name="T38" fmla="*/ 57 w 67"/>
                <a:gd name="T39" fmla="*/ 23 h 135"/>
                <a:gd name="T40" fmla="*/ 9 w 67"/>
                <a:gd name="T41" fmla="*/ 23 h 135"/>
                <a:gd name="T42" fmla="*/ 8 w 67"/>
                <a:gd name="T43" fmla="*/ 21 h 135"/>
                <a:gd name="T44" fmla="*/ 53 w 67"/>
                <a:gd name="T45" fmla="*/ 64 h 135"/>
                <a:gd name="T46" fmla="*/ 49 w 67"/>
                <a:gd name="T47" fmla="*/ 59 h 135"/>
                <a:gd name="T48" fmla="*/ 53 w 67"/>
                <a:gd name="T49" fmla="*/ 55 h 135"/>
                <a:gd name="T50" fmla="*/ 58 w 67"/>
                <a:gd name="T51" fmla="*/ 59 h 135"/>
                <a:gd name="T52" fmla="*/ 53 w 67"/>
                <a:gd name="T53" fmla="*/ 64 h 135"/>
                <a:gd name="T54" fmla="*/ 53 w 67"/>
                <a:gd name="T55" fmla="*/ 49 h 135"/>
                <a:gd name="T56" fmla="*/ 47 w 67"/>
                <a:gd name="T57" fmla="*/ 43 h 135"/>
                <a:gd name="T58" fmla="*/ 53 w 67"/>
                <a:gd name="T59" fmla="*/ 37 h 135"/>
                <a:gd name="T60" fmla="*/ 60 w 67"/>
                <a:gd name="T61" fmla="*/ 43 h 135"/>
                <a:gd name="T62" fmla="*/ 53 w 67"/>
                <a:gd name="T6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135">
                  <a:moveTo>
                    <a:pt x="65" y="0"/>
                  </a:moveTo>
                  <a:cubicBezTo>
                    <a:pt x="1" y="0"/>
                    <a:pt x="1" y="0"/>
                    <a:pt x="1" y="0"/>
                  </a:cubicBezTo>
                  <a:cubicBezTo>
                    <a:pt x="0" y="0"/>
                    <a:pt x="0" y="1"/>
                    <a:pt x="0" y="2"/>
                  </a:cubicBezTo>
                  <a:cubicBezTo>
                    <a:pt x="0" y="28"/>
                    <a:pt x="0" y="28"/>
                    <a:pt x="0" y="28"/>
                  </a:cubicBezTo>
                  <a:cubicBezTo>
                    <a:pt x="0" y="30"/>
                    <a:pt x="0" y="30"/>
                    <a:pt x="0" y="30"/>
                  </a:cubicBezTo>
                  <a:cubicBezTo>
                    <a:pt x="0" y="134"/>
                    <a:pt x="0" y="134"/>
                    <a:pt x="0" y="134"/>
                  </a:cubicBezTo>
                  <a:cubicBezTo>
                    <a:pt x="0" y="135"/>
                    <a:pt x="0" y="135"/>
                    <a:pt x="1" y="135"/>
                  </a:cubicBezTo>
                  <a:cubicBezTo>
                    <a:pt x="65" y="135"/>
                    <a:pt x="65" y="135"/>
                    <a:pt x="65" y="135"/>
                  </a:cubicBezTo>
                  <a:cubicBezTo>
                    <a:pt x="66" y="135"/>
                    <a:pt x="67" y="135"/>
                    <a:pt x="67" y="134"/>
                  </a:cubicBezTo>
                  <a:cubicBezTo>
                    <a:pt x="67" y="30"/>
                    <a:pt x="67" y="30"/>
                    <a:pt x="67" y="30"/>
                  </a:cubicBezTo>
                  <a:cubicBezTo>
                    <a:pt x="67" y="28"/>
                    <a:pt x="67" y="28"/>
                    <a:pt x="67" y="28"/>
                  </a:cubicBezTo>
                  <a:cubicBezTo>
                    <a:pt x="67" y="2"/>
                    <a:pt x="67" y="2"/>
                    <a:pt x="67" y="2"/>
                  </a:cubicBezTo>
                  <a:cubicBezTo>
                    <a:pt x="67" y="1"/>
                    <a:pt x="66" y="0"/>
                    <a:pt x="65" y="0"/>
                  </a:cubicBezTo>
                  <a:close/>
                  <a:moveTo>
                    <a:pt x="8" y="21"/>
                  </a:moveTo>
                  <a:cubicBezTo>
                    <a:pt x="8" y="14"/>
                    <a:pt x="8" y="14"/>
                    <a:pt x="8" y="14"/>
                  </a:cubicBezTo>
                  <a:cubicBezTo>
                    <a:pt x="8" y="13"/>
                    <a:pt x="8" y="13"/>
                    <a:pt x="9" y="13"/>
                  </a:cubicBezTo>
                  <a:cubicBezTo>
                    <a:pt x="57" y="13"/>
                    <a:pt x="57" y="13"/>
                    <a:pt x="57" y="13"/>
                  </a:cubicBezTo>
                  <a:cubicBezTo>
                    <a:pt x="58" y="13"/>
                    <a:pt x="59" y="13"/>
                    <a:pt x="59" y="14"/>
                  </a:cubicBezTo>
                  <a:cubicBezTo>
                    <a:pt x="59" y="21"/>
                    <a:pt x="59" y="21"/>
                    <a:pt x="59" y="21"/>
                  </a:cubicBezTo>
                  <a:cubicBezTo>
                    <a:pt x="59" y="22"/>
                    <a:pt x="58" y="23"/>
                    <a:pt x="57" y="23"/>
                  </a:cubicBezTo>
                  <a:cubicBezTo>
                    <a:pt x="9" y="23"/>
                    <a:pt x="9" y="23"/>
                    <a:pt x="9" y="23"/>
                  </a:cubicBezTo>
                  <a:cubicBezTo>
                    <a:pt x="8" y="23"/>
                    <a:pt x="8" y="22"/>
                    <a:pt x="8" y="21"/>
                  </a:cubicBezTo>
                  <a:close/>
                  <a:moveTo>
                    <a:pt x="53" y="64"/>
                  </a:moveTo>
                  <a:cubicBezTo>
                    <a:pt x="51" y="64"/>
                    <a:pt x="49" y="62"/>
                    <a:pt x="49" y="59"/>
                  </a:cubicBezTo>
                  <a:cubicBezTo>
                    <a:pt x="49" y="57"/>
                    <a:pt x="51" y="55"/>
                    <a:pt x="53" y="55"/>
                  </a:cubicBezTo>
                  <a:cubicBezTo>
                    <a:pt x="56" y="55"/>
                    <a:pt x="58" y="57"/>
                    <a:pt x="58" y="59"/>
                  </a:cubicBezTo>
                  <a:cubicBezTo>
                    <a:pt x="58" y="62"/>
                    <a:pt x="56" y="64"/>
                    <a:pt x="53" y="64"/>
                  </a:cubicBezTo>
                  <a:close/>
                  <a:moveTo>
                    <a:pt x="53" y="49"/>
                  </a:moveTo>
                  <a:cubicBezTo>
                    <a:pt x="50" y="49"/>
                    <a:pt x="47" y="46"/>
                    <a:pt x="47" y="43"/>
                  </a:cubicBezTo>
                  <a:cubicBezTo>
                    <a:pt x="47" y="39"/>
                    <a:pt x="50" y="37"/>
                    <a:pt x="53" y="37"/>
                  </a:cubicBezTo>
                  <a:cubicBezTo>
                    <a:pt x="57" y="37"/>
                    <a:pt x="60" y="39"/>
                    <a:pt x="60" y="43"/>
                  </a:cubicBezTo>
                  <a:cubicBezTo>
                    <a:pt x="60" y="46"/>
                    <a:pt x="57" y="49"/>
                    <a:pt x="53" y="49"/>
                  </a:cubicBezTo>
                  <a:close/>
                </a:path>
              </a:pathLst>
            </a:custGeom>
            <a:solidFill>
              <a:srgbClr val="232F46"/>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sp>
          <p:nvSpPr>
            <p:cNvPr id="12" name="Freeform 10"/>
            <p:cNvSpPr>
              <a:spLocks noEditPoints="1"/>
            </p:cNvSpPr>
            <p:nvPr/>
          </p:nvSpPr>
          <p:spPr bwMode="auto">
            <a:xfrm>
              <a:off x="7841294" y="1339954"/>
              <a:ext cx="2445675" cy="1877562"/>
            </a:xfrm>
            <a:custGeom>
              <a:avLst/>
              <a:gdLst>
                <a:gd name="T0" fmla="*/ 244 w 252"/>
                <a:gd name="T1" fmla="*/ 0 h 193"/>
                <a:gd name="T2" fmla="*/ 8 w 252"/>
                <a:gd name="T3" fmla="*/ 0 h 193"/>
                <a:gd name="T4" fmla="*/ 0 w 252"/>
                <a:gd name="T5" fmla="*/ 7 h 193"/>
                <a:gd name="T6" fmla="*/ 0 w 252"/>
                <a:gd name="T7" fmla="*/ 161 h 193"/>
                <a:gd name="T8" fmla="*/ 8 w 252"/>
                <a:gd name="T9" fmla="*/ 168 h 193"/>
                <a:gd name="T10" fmla="*/ 86 w 252"/>
                <a:gd name="T11" fmla="*/ 168 h 193"/>
                <a:gd name="T12" fmla="*/ 86 w 252"/>
                <a:gd name="T13" fmla="*/ 179 h 193"/>
                <a:gd name="T14" fmla="*/ 69 w 252"/>
                <a:gd name="T15" fmla="*/ 193 h 193"/>
                <a:gd name="T16" fmla="*/ 188 w 252"/>
                <a:gd name="T17" fmla="*/ 193 h 193"/>
                <a:gd name="T18" fmla="*/ 171 w 252"/>
                <a:gd name="T19" fmla="*/ 179 h 193"/>
                <a:gd name="T20" fmla="*/ 171 w 252"/>
                <a:gd name="T21" fmla="*/ 168 h 193"/>
                <a:gd name="T22" fmla="*/ 244 w 252"/>
                <a:gd name="T23" fmla="*/ 168 h 193"/>
                <a:gd name="T24" fmla="*/ 252 w 252"/>
                <a:gd name="T25" fmla="*/ 161 h 193"/>
                <a:gd name="T26" fmla="*/ 252 w 252"/>
                <a:gd name="T27" fmla="*/ 7 h 193"/>
                <a:gd name="T28" fmla="*/ 244 w 252"/>
                <a:gd name="T29" fmla="*/ 0 h 193"/>
                <a:gd name="T30" fmla="*/ 238 w 252"/>
                <a:gd name="T31" fmla="*/ 149 h 193"/>
                <a:gd name="T32" fmla="*/ 231 w 252"/>
                <a:gd name="T33" fmla="*/ 155 h 193"/>
                <a:gd name="T34" fmla="*/ 22 w 252"/>
                <a:gd name="T35" fmla="*/ 155 h 193"/>
                <a:gd name="T36" fmla="*/ 15 w 252"/>
                <a:gd name="T37" fmla="*/ 149 h 193"/>
                <a:gd name="T38" fmla="*/ 15 w 252"/>
                <a:gd name="T39" fmla="*/ 19 h 193"/>
                <a:gd name="T40" fmla="*/ 22 w 252"/>
                <a:gd name="T41" fmla="*/ 13 h 193"/>
                <a:gd name="T42" fmla="*/ 231 w 252"/>
                <a:gd name="T43" fmla="*/ 13 h 193"/>
                <a:gd name="T44" fmla="*/ 238 w 252"/>
                <a:gd name="T45" fmla="*/ 19 h 193"/>
                <a:gd name="T46" fmla="*/ 238 w 252"/>
                <a:gd name="T47" fmla="*/ 149 h 193"/>
                <a:gd name="T48" fmla="*/ 238 w 252"/>
                <a:gd name="T49" fmla="*/ 14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2" h="193">
                  <a:moveTo>
                    <a:pt x="244" y="0"/>
                  </a:moveTo>
                  <a:cubicBezTo>
                    <a:pt x="8" y="0"/>
                    <a:pt x="8" y="0"/>
                    <a:pt x="8" y="0"/>
                  </a:cubicBezTo>
                  <a:cubicBezTo>
                    <a:pt x="4" y="0"/>
                    <a:pt x="0" y="3"/>
                    <a:pt x="0" y="7"/>
                  </a:cubicBezTo>
                  <a:cubicBezTo>
                    <a:pt x="0" y="161"/>
                    <a:pt x="0" y="161"/>
                    <a:pt x="0" y="161"/>
                  </a:cubicBezTo>
                  <a:cubicBezTo>
                    <a:pt x="0" y="165"/>
                    <a:pt x="4" y="168"/>
                    <a:pt x="8" y="168"/>
                  </a:cubicBezTo>
                  <a:cubicBezTo>
                    <a:pt x="86" y="168"/>
                    <a:pt x="86" y="168"/>
                    <a:pt x="86" y="168"/>
                  </a:cubicBezTo>
                  <a:cubicBezTo>
                    <a:pt x="86" y="179"/>
                    <a:pt x="86" y="179"/>
                    <a:pt x="86" y="179"/>
                  </a:cubicBezTo>
                  <a:cubicBezTo>
                    <a:pt x="69" y="193"/>
                    <a:pt x="69" y="193"/>
                    <a:pt x="69" y="193"/>
                  </a:cubicBezTo>
                  <a:cubicBezTo>
                    <a:pt x="188" y="193"/>
                    <a:pt x="188" y="193"/>
                    <a:pt x="188" y="193"/>
                  </a:cubicBezTo>
                  <a:cubicBezTo>
                    <a:pt x="171" y="179"/>
                    <a:pt x="171" y="179"/>
                    <a:pt x="171" y="179"/>
                  </a:cubicBezTo>
                  <a:cubicBezTo>
                    <a:pt x="171" y="168"/>
                    <a:pt x="171" y="168"/>
                    <a:pt x="171" y="168"/>
                  </a:cubicBezTo>
                  <a:cubicBezTo>
                    <a:pt x="244" y="168"/>
                    <a:pt x="244" y="168"/>
                    <a:pt x="244" y="168"/>
                  </a:cubicBezTo>
                  <a:cubicBezTo>
                    <a:pt x="249" y="168"/>
                    <a:pt x="252" y="165"/>
                    <a:pt x="252" y="161"/>
                  </a:cubicBezTo>
                  <a:cubicBezTo>
                    <a:pt x="252" y="7"/>
                    <a:pt x="252" y="7"/>
                    <a:pt x="252" y="7"/>
                  </a:cubicBezTo>
                  <a:cubicBezTo>
                    <a:pt x="252" y="3"/>
                    <a:pt x="249" y="0"/>
                    <a:pt x="244" y="0"/>
                  </a:cubicBezTo>
                  <a:close/>
                  <a:moveTo>
                    <a:pt x="238" y="149"/>
                  </a:moveTo>
                  <a:cubicBezTo>
                    <a:pt x="238" y="153"/>
                    <a:pt x="235" y="155"/>
                    <a:pt x="231" y="155"/>
                  </a:cubicBezTo>
                  <a:cubicBezTo>
                    <a:pt x="22" y="155"/>
                    <a:pt x="22" y="155"/>
                    <a:pt x="22" y="155"/>
                  </a:cubicBezTo>
                  <a:cubicBezTo>
                    <a:pt x="18" y="155"/>
                    <a:pt x="15" y="153"/>
                    <a:pt x="15" y="149"/>
                  </a:cubicBezTo>
                  <a:cubicBezTo>
                    <a:pt x="15" y="19"/>
                    <a:pt x="15" y="19"/>
                    <a:pt x="15" y="19"/>
                  </a:cubicBezTo>
                  <a:cubicBezTo>
                    <a:pt x="15" y="15"/>
                    <a:pt x="18" y="13"/>
                    <a:pt x="22" y="13"/>
                  </a:cubicBezTo>
                  <a:cubicBezTo>
                    <a:pt x="231" y="13"/>
                    <a:pt x="231" y="13"/>
                    <a:pt x="231" y="13"/>
                  </a:cubicBezTo>
                  <a:cubicBezTo>
                    <a:pt x="235" y="13"/>
                    <a:pt x="238" y="15"/>
                    <a:pt x="238" y="19"/>
                  </a:cubicBezTo>
                  <a:cubicBezTo>
                    <a:pt x="238" y="149"/>
                    <a:pt x="238" y="149"/>
                    <a:pt x="238" y="149"/>
                  </a:cubicBezTo>
                  <a:cubicBezTo>
                    <a:pt x="238" y="149"/>
                    <a:pt x="238" y="149"/>
                    <a:pt x="238" y="149"/>
                  </a:cubicBezTo>
                  <a:close/>
                </a:path>
              </a:pathLst>
            </a:custGeom>
            <a:solidFill>
              <a:srgbClr val="232F46"/>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sp>
          <p:nvSpPr>
            <p:cNvPr id="15" name="Freeform 13"/>
            <p:cNvSpPr>
              <a:spLocks/>
            </p:cNvSpPr>
            <p:nvPr/>
          </p:nvSpPr>
          <p:spPr bwMode="auto">
            <a:xfrm>
              <a:off x="10432465" y="5309852"/>
              <a:ext cx="1441079" cy="1434153"/>
            </a:xfrm>
            <a:custGeom>
              <a:avLst/>
              <a:gdLst>
                <a:gd name="T0" fmla="*/ 208 w 208"/>
                <a:gd name="T1" fmla="*/ 97 h 207"/>
                <a:gd name="T2" fmla="*/ 96 w 208"/>
                <a:gd name="T3" fmla="*/ 207 h 207"/>
                <a:gd name="T4" fmla="*/ 0 w 208"/>
                <a:gd name="T5" fmla="*/ 112 h 207"/>
                <a:gd name="T6" fmla="*/ 112 w 208"/>
                <a:gd name="T7" fmla="*/ 0 h 207"/>
                <a:gd name="T8" fmla="*/ 208 w 208"/>
                <a:gd name="T9" fmla="*/ 97 h 207"/>
              </a:gdLst>
              <a:ahLst/>
              <a:cxnLst>
                <a:cxn ang="0">
                  <a:pos x="T0" y="T1"/>
                </a:cxn>
                <a:cxn ang="0">
                  <a:pos x="T2" y="T3"/>
                </a:cxn>
                <a:cxn ang="0">
                  <a:pos x="T4" y="T5"/>
                </a:cxn>
                <a:cxn ang="0">
                  <a:pos x="T6" y="T7"/>
                </a:cxn>
                <a:cxn ang="0">
                  <a:pos x="T8" y="T9"/>
                </a:cxn>
              </a:cxnLst>
              <a:rect l="0" t="0" r="r" b="b"/>
              <a:pathLst>
                <a:path w="208" h="207">
                  <a:moveTo>
                    <a:pt x="208" y="97"/>
                  </a:moveTo>
                  <a:lnTo>
                    <a:pt x="96" y="207"/>
                  </a:lnTo>
                  <a:lnTo>
                    <a:pt x="0" y="112"/>
                  </a:lnTo>
                  <a:lnTo>
                    <a:pt x="112" y="0"/>
                  </a:lnTo>
                  <a:lnTo>
                    <a:pt x="208" y="97"/>
                  </a:lnTo>
                  <a:close/>
                </a:path>
              </a:pathLst>
            </a:custGeom>
            <a:solidFill>
              <a:srgbClr val="C1E00A"/>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sp>
          <p:nvSpPr>
            <p:cNvPr id="16" name="Freeform 14"/>
            <p:cNvSpPr>
              <a:spLocks/>
            </p:cNvSpPr>
            <p:nvPr/>
          </p:nvSpPr>
          <p:spPr bwMode="auto">
            <a:xfrm>
              <a:off x="9150734" y="4291395"/>
              <a:ext cx="1919127" cy="1669714"/>
            </a:xfrm>
            <a:custGeom>
              <a:avLst/>
              <a:gdLst>
                <a:gd name="T0" fmla="*/ 111 w 198"/>
                <a:gd name="T1" fmla="*/ 5 h 172"/>
                <a:gd name="T2" fmla="*/ 95 w 198"/>
                <a:gd name="T3" fmla="*/ 5 h 172"/>
                <a:gd name="T4" fmla="*/ 93 w 198"/>
                <a:gd name="T5" fmla="*/ 17 h 172"/>
                <a:gd name="T6" fmla="*/ 82 w 198"/>
                <a:gd name="T7" fmla="*/ 5 h 172"/>
                <a:gd name="T8" fmla="*/ 66 w 198"/>
                <a:gd name="T9" fmla="*/ 5 h 172"/>
                <a:gd name="T10" fmla="*/ 66 w 198"/>
                <a:gd name="T11" fmla="*/ 21 h 172"/>
                <a:gd name="T12" fmla="*/ 66 w 198"/>
                <a:gd name="T13" fmla="*/ 21 h 172"/>
                <a:gd name="T14" fmla="*/ 66 w 198"/>
                <a:gd name="T15" fmla="*/ 21 h 172"/>
                <a:gd name="T16" fmla="*/ 66 w 198"/>
                <a:gd name="T17" fmla="*/ 21 h 172"/>
                <a:gd name="T18" fmla="*/ 51 w 198"/>
                <a:gd name="T19" fmla="*/ 5 h 172"/>
                <a:gd name="T20" fmla="*/ 35 w 198"/>
                <a:gd name="T21" fmla="*/ 5 h 172"/>
                <a:gd name="T22" fmla="*/ 36 w 198"/>
                <a:gd name="T23" fmla="*/ 21 h 172"/>
                <a:gd name="T24" fmla="*/ 35 w 198"/>
                <a:gd name="T25" fmla="*/ 20 h 172"/>
                <a:gd name="T26" fmla="*/ 35 w 198"/>
                <a:gd name="T27" fmla="*/ 20 h 172"/>
                <a:gd name="T28" fmla="*/ 23 w 198"/>
                <a:gd name="T29" fmla="*/ 8 h 172"/>
                <a:gd name="T30" fmla="*/ 5 w 198"/>
                <a:gd name="T31" fmla="*/ 7 h 172"/>
                <a:gd name="T32" fmla="*/ 6 w 198"/>
                <a:gd name="T33" fmla="*/ 25 h 172"/>
                <a:gd name="T34" fmla="*/ 63 w 198"/>
                <a:gd name="T35" fmla="*/ 82 h 172"/>
                <a:gd name="T36" fmla="*/ 48 w 198"/>
                <a:gd name="T37" fmla="*/ 84 h 172"/>
                <a:gd name="T38" fmla="*/ 49 w 198"/>
                <a:gd name="T39" fmla="*/ 102 h 172"/>
                <a:gd name="T40" fmla="*/ 75 w 198"/>
                <a:gd name="T41" fmla="*/ 127 h 172"/>
                <a:gd name="T42" fmla="*/ 101 w 198"/>
                <a:gd name="T43" fmla="*/ 154 h 172"/>
                <a:gd name="T44" fmla="*/ 126 w 198"/>
                <a:gd name="T45" fmla="*/ 154 h 172"/>
                <a:gd name="T46" fmla="*/ 144 w 198"/>
                <a:gd name="T47" fmla="*/ 172 h 172"/>
                <a:gd name="T48" fmla="*/ 198 w 198"/>
                <a:gd name="T49" fmla="*/ 117 h 172"/>
                <a:gd name="T50" fmla="*/ 180 w 198"/>
                <a:gd name="T51" fmla="*/ 99 h 172"/>
                <a:gd name="T52" fmla="*/ 180 w 198"/>
                <a:gd name="T53" fmla="*/ 75 h 172"/>
                <a:gd name="T54" fmla="*/ 144 w 198"/>
                <a:gd name="T55" fmla="*/ 38 h 172"/>
                <a:gd name="T56" fmla="*/ 144 w 198"/>
                <a:gd name="T57" fmla="*/ 38 h 172"/>
                <a:gd name="T58" fmla="*/ 111 w 198"/>
                <a:gd name="T59" fmla="*/ 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8" h="172">
                  <a:moveTo>
                    <a:pt x="111" y="5"/>
                  </a:moveTo>
                  <a:cubicBezTo>
                    <a:pt x="106" y="1"/>
                    <a:pt x="99" y="0"/>
                    <a:pt x="95" y="5"/>
                  </a:cubicBezTo>
                  <a:cubicBezTo>
                    <a:pt x="92" y="8"/>
                    <a:pt x="91" y="13"/>
                    <a:pt x="93" y="17"/>
                  </a:cubicBezTo>
                  <a:cubicBezTo>
                    <a:pt x="82" y="5"/>
                    <a:pt x="82" y="5"/>
                    <a:pt x="82" y="5"/>
                  </a:cubicBezTo>
                  <a:cubicBezTo>
                    <a:pt x="77" y="1"/>
                    <a:pt x="70" y="0"/>
                    <a:pt x="66" y="5"/>
                  </a:cubicBezTo>
                  <a:cubicBezTo>
                    <a:pt x="61" y="9"/>
                    <a:pt x="62" y="16"/>
                    <a:pt x="66" y="21"/>
                  </a:cubicBezTo>
                  <a:cubicBezTo>
                    <a:pt x="66" y="21"/>
                    <a:pt x="66" y="21"/>
                    <a:pt x="66" y="21"/>
                  </a:cubicBezTo>
                  <a:cubicBezTo>
                    <a:pt x="66" y="21"/>
                    <a:pt x="66" y="21"/>
                    <a:pt x="66" y="21"/>
                  </a:cubicBezTo>
                  <a:cubicBezTo>
                    <a:pt x="66" y="21"/>
                    <a:pt x="66" y="21"/>
                    <a:pt x="66" y="21"/>
                  </a:cubicBezTo>
                  <a:cubicBezTo>
                    <a:pt x="51" y="5"/>
                    <a:pt x="51" y="5"/>
                    <a:pt x="51" y="5"/>
                  </a:cubicBezTo>
                  <a:cubicBezTo>
                    <a:pt x="46" y="1"/>
                    <a:pt x="39" y="0"/>
                    <a:pt x="35" y="5"/>
                  </a:cubicBezTo>
                  <a:cubicBezTo>
                    <a:pt x="31" y="9"/>
                    <a:pt x="31" y="16"/>
                    <a:pt x="36" y="21"/>
                  </a:cubicBezTo>
                  <a:cubicBezTo>
                    <a:pt x="35" y="20"/>
                    <a:pt x="35" y="20"/>
                    <a:pt x="35" y="20"/>
                  </a:cubicBezTo>
                  <a:cubicBezTo>
                    <a:pt x="35" y="20"/>
                    <a:pt x="35" y="20"/>
                    <a:pt x="35" y="20"/>
                  </a:cubicBezTo>
                  <a:cubicBezTo>
                    <a:pt x="23" y="8"/>
                    <a:pt x="23" y="8"/>
                    <a:pt x="23" y="8"/>
                  </a:cubicBezTo>
                  <a:cubicBezTo>
                    <a:pt x="18" y="3"/>
                    <a:pt x="10" y="3"/>
                    <a:pt x="5" y="7"/>
                  </a:cubicBezTo>
                  <a:cubicBezTo>
                    <a:pt x="0" y="12"/>
                    <a:pt x="1" y="20"/>
                    <a:pt x="6" y="25"/>
                  </a:cubicBezTo>
                  <a:cubicBezTo>
                    <a:pt x="63" y="82"/>
                    <a:pt x="63" y="82"/>
                    <a:pt x="63" y="82"/>
                  </a:cubicBezTo>
                  <a:cubicBezTo>
                    <a:pt x="58" y="80"/>
                    <a:pt x="52" y="80"/>
                    <a:pt x="48" y="84"/>
                  </a:cubicBezTo>
                  <a:cubicBezTo>
                    <a:pt x="43" y="89"/>
                    <a:pt x="44" y="97"/>
                    <a:pt x="49" y="102"/>
                  </a:cubicBezTo>
                  <a:cubicBezTo>
                    <a:pt x="75" y="127"/>
                    <a:pt x="75" y="127"/>
                    <a:pt x="75" y="127"/>
                  </a:cubicBezTo>
                  <a:cubicBezTo>
                    <a:pt x="101" y="154"/>
                    <a:pt x="101" y="154"/>
                    <a:pt x="101" y="154"/>
                  </a:cubicBezTo>
                  <a:cubicBezTo>
                    <a:pt x="108" y="161"/>
                    <a:pt x="119" y="161"/>
                    <a:pt x="126" y="154"/>
                  </a:cubicBezTo>
                  <a:cubicBezTo>
                    <a:pt x="144" y="172"/>
                    <a:pt x="144" y="172"/>
                    <a:pt x="144" y="172"/>
                  </a:cubicBezTo>
                  <a:cubicBezTo>
                    <a:pt x="198" y="117"/>
                    <a:pt x="198" y="117"/>
                    <a:pt x="198" y="117"/>
                  </a:cubicBezTo>
                  <a:cubicBezTo>
                    <a:pt x="180" y="99"/>
                    <a:pt x="180" y="99"/>
                    <a:pt x="180" y="99"/>
                  </a:cubicBezTo>
                  <a:cubicBezTo>
                    <a:pt x="187" y="92"/>
                    <a:pt x="187" y="81"/>
                    <a:pt x="180" y="75"/>
                  </a:cubicBezTo>
                  <a:cubicBezTo>
                    <a:pt x="144" y="38"/>
                    <a:pt x="144" y="38"/>
                    <a:pt x="144" y="38"/>
                  </a:cubicBezTo>
                  <a:cubicBezTo>
                    <a:pt x="144" y="38"/>
                    <a:pt x="144" y="38"/>
                    <a:pt x="144" y="38"/>
                  </a:cubicBezTo>
                  <a:lnTo>
                    <a:pt x="111" y="5"/>
                  </a:lnTo>
                  <a:close/>
                </a:path>
              </a:pathLst>
            </a:custGeom>
            <a:solidFill>
              <a:srgbClr val="F5BF92"/>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sp>
          <p:nvSpPr>
            <p:cNvPr id="17" name="Freeform 15"/>
            <p:cNvSpPr>
              <a:spLocks/>
            </p:cNvSpPr>
            <p:nvPr/>
          </p:nvSpPr>
          <p:spPr bwMode="auto">
            <a:xfrm>
              <a:off x="8672686" y="2954242"/>
              <a:ext cx="2854445" cy="1053096"/>
            </a:xfrm>
            <a:custGeom>
              <a:avLst/>
              <a:gdLst>
                <a:gd name="T0" fmla="*/ 40 w 294"/>
                <a:gd name="T1" fmla="*/ 109 h 109"/>
                <a:gd name="T2" fmla="*/ 7 w 294"/>
                <a:gd name="T3" fmla="*/ 77 h 109"/>
                <a:gd name="T4" fmla="*/ 0 w 294"/>
                <a:gd name="T5" fmla="*/ 60 h 109"/>
                <a:gd name="T6" fmla="*/ 7 w 294"/>
                <a:gd name="T7" fmla="*/ 43 h 109"/>
                <a:gd name="T8" fmla="*/ 24 w 294"/>
                <a:gd name="T9" fmla="*/ 36 h 109"/>
                <a:gd name="T10" fmla="*/ 271 w 294"/>
                <a:gd name="T11" fmla="*/ 36 h 109"/>
                <a:gd name="T12" fmla="*/ 284 w 294"/>
                <a:gd name="T13" fmla="*/ 23 h 109"/>
                <a:gd name="T14" fmla="*/ 271 w 294"/>
                <a:gd name="T15" fmla="*/ 10 h 109"/>
                <a:gd name="T16" fmla="*/ 248 w 294"/>
                <a:gd name="T17" fmla="*/ 10 h 109"/>
                <a:gd name="T18" fmla="*/ 248 w 294"/>
                <a:gd name="T19" fmla="*/ 0 h 109"/>
                <a:gd name="T20" fmla="*/ 271 w 294"/>
                <a:gd name="T21" fmla="*/ 0 h 109"/>
                <a:gd name="T22" fmla="*/ 294 w 294"/>
                <a:gd name="T23" fmla="*/ 23 h 109"/>
                <a:gd name="T24" fmla="*/ 271 w 294"/>
                <a:gd name="T25" fmla="*/ 45 h 109"/>
                <a:gd name="T26" fmla="*/ 24 w 294"/>
                <a:gd name="T27" fmla="*/ 45 h 109"/>
                <a:gd name="T28" fmla="*/ 14 w 294"/>
                <a:gd name="T29" fmla="*/ 50 h 109"/>
                <a:gd name="T30" fmla="*/ 10 w 294"/>
                <a:gd name="T31" fmla="*/ 60 h 109"/>
                <a:gd name="T32" fmla="*/ 14 w 294"/>
                <a:gd name="T33" fmla="*/ 70 h 109"/>
                <a:gd name="T34" fmla="*/ 14 w 294"/>
                <a:gd name="T35" fmla="*/ 70 h 109"/>
                <a:gd name="T36" fmla="*/ 47 w 294"/>
                <a:gd name="T37" fmla="*/ 102 h 109"/>
                <a:gd name="T38" fmla="*/ 40 w 294"/>
                <a:gd name="T3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 h="109">
                  <a:moveTo>
                    <a:pt x="40" y="109"/>
                  </a:moveTo>
                  <a:cubicBezTo>
                    <a:pt x="7" y="77"/>
                    <a:pt x="7" y="77"/>
                    <a:pt x="7" y="77"/>
                  </a:cubicBezTo>
                  <a:cubicBezTo>
                    <a:pt x="3" y="72"/>
                    <a:pt x="0" y="66"/>
                    <a:pt x="0" y="60"/>
                  </a:cubicBezTo>
                  <a:cubicBezTo>
                    <a:pt x="0" y="54"/>
                    <a:pt x="3" y="48"/>
                    <a:pt x="7" y="43"/>
                  </a:cubicBezTo>
                  <a:cubicBezTo>
                    <a:pt x="12" y="39"/>
                    <a:pt x="18" y="36"/>
                    <a:pt x="24" y="36"/>
                  </a:cubicBezTo>
                  <a:cubicBezTo>
                    <a:pt x="271" y="36"/>
                    <a:pt x="271" y="36"/>
                    <a:pt x="271" y="36"/>
                  </a:cubicBezTo>
                  <a:cubicBezTo>
                    <a:pt x="279" y="36"/>
                    <a:pt x="284" y="30"/>
                    <a:pt x="284" y="23"/>
                  </a:cubicBezTo>
                  <a:cubicBezTo>
                    <a:pt x="284" y="16"/>
                    <a:pt x="279" y="10"/>
                    <a:pt x="271" y="10"/>
                  </a:cubicBezTo>
                  <a:cubicBezTo>
                    <a:pt x="248" y="10"/>
                    <a:pt x="248" y="10"/>
                    <a:pt x="248" y="10"/>
                  </a:cubicBezTo>
                  <a:cubicBezTo>
                    <a:pt x="248" y="0"/>
                    <a:pt x="248" y="0"/>
                    <a:pt x="248" y="0"/>
                  </a:cubicBezTo>
                  <a:cubicBezTo>
                    <a:pt x="271" y="0"/>
                    <a:pt x="271" y="0"/>
                    <a:pt x="271" y="0"/>
                  </a:cubicBezTo>
                  <a:cubicBezTo>
                    <a:pt x="284" y="0"/>
                    <a:pt x="294" y="11"/>
                    <a:pt x="294" y="23"/>
                  </a:cubicBezTo>
                  <a:cubicBezTo>
                    <a:pt x="294" y="35"/>
                    <a:pt x="284" y="45"/>
                    <a:pt x="271" y="45"/>
                  </a:cubicBezTo>
                  <a:cubicBezTo>
                    <a:pt x="24" y="45"/>
                    <a:pt x="24" y="45"/>
                    <a:pt x="24" y="45"/>
                  </a:cubicBezTo>
                  <a:cubicBezTo>
                    <a:pt x="20" y="46"/>
                    <a:pt x="17" y="47"/>
                    <a:pt x="14" y="50"/>
                  </a:cubicBezTo>
                  <a:cubicBezTo>
                    <a:pt x="11" y="52"/>
                    <a:pt x="10" y="56"/>
                    <a:pt x="10" y="60"/>
                  </a:cubicBezTo>
                  <a:cubicBezTo>
                    <a:pt x="10" y="64"/>
                    <a:pt x="11" y="67"/>
                    <a:pt x="14" y="70"/>
                  </a:cubicBezTo>
                  <a:cubicBezTo>
                    <a:pt x="14" y="70"/>
                    <a:pt x="14" y="70"/>
                    <a:pt x="14" y="70"/>
                  </a:cubicBezTo>
                  <a:cubicBezTo>
                    <a:pt x="47" y="102"/>
                    <a:pt x="47" y="102"/>
                    <a:pt x="47" y="102"/>
                  </a:cubicBezTo>
                  <a:lnTo>
                    <a:pt x="40" y="109"/>
                  </a:lnTo>
                  <a:close/>
                </a:path>
              </a:pathLst>
            </a:custGeom>
            <a:solidFill>
              <a:srgbClr val="0090B7"/>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sp>
          <p:nvSpPr>
            <p:cNvPr id="18" name="Freeform 16"/>
            <p:cNvSpPr>
              <a:spLocks/>
            </p:cNvSpPr>
            <p:nvPr/>
          </p:nvSpPr>
          <p:spPr bwMode="auto">
            <a:xfrm>
              <a:off x="9365513" y="2192133"/>
              <a:ext cx="374126" cy="374126"/>
            </a:xfrm>
            <a:custGeom>
              <a:avLst/>
              <a:gdLst>
                <a:gd name="T0" fmla="*/ 82 w 82"/>
                <a:gd name="T1" fmla="*/ 65 h 82"/>
                <a:gd name="T2" fmla="*/ 57 w 82"/>
                <a:gd name="T3" fmla="*/ 41 h 82"/>
                <a:gd name="T4" fmla="*/ 74 w 82"/>
                <a:gd name="T5" fmla="*/ 24 h 82"/>
                <a:gd name="T6" fmla="*/ 0 w 82"/>
                <a:gd name="T7" fmla="*/ 0 h 82"/>
                <a:gd name="T8" fmla="*/ 25 w 82"/>
                <a:gd name="T9" fmla="*/ 73 h 82"/>
                <a:gd name="T10" fmla="*/ 42 w 82"/>
                <a:gd name="T11" fmla="*/ 56 h 82"/>
                <a:gd name="T12" fmla="*/ 66 w 82"/>
                <a:gd name="T13" fmla="*/ 82 h 82"/>
                <a:gd name="T14" fmla="*/ 82 w 82"/>
                <a:gd name="T15" fmla="*/ 6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2">
                  <a:moveTo>
                    <a:pt x="82" y="65"/>
                  </a:moveTo>
                  <a:lnTo>
                    <a:pt x="57" y="41"/>
                  </a:lnTo>
                  <a:lnTo>
                    <a:pt x="74" y="24"/>
                  </a:lnTo>
                  <a:lnTo>
                    <a:pt x="0" y="0"/>
                  </a:lnTo>
                  <a:lnTo>
                    <a:pt x="25" y="73"/>
                  </a:lnTo>
                  <a:lnTo>
                    <a:pt x="42" y="56"/>
                  </a:lnTo>
                  <a:lnTo>
                    <a:pt x="66" y="82"/>
                  </a:lnTo>
                  <a:lnTo>
                    <a:pt x="82" y="65"/>
                  </a:lnTo>
                  <a:close/>
                </a:path>
              </a:pathLst>
            </a:custGeom>
            <a:solidFill>
              <a:schemeClr val="bg1"/>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grpSp>
    </p:spTree>
    <p:extLst>
      <p:ext uri="{BB962C8B-B14F-4D97-AF65-F5344CB8AC3E}">
        <p14:creationId xmlns:p14="http://schemas.microsoft.com/office/powerpoint/2010/main" val="4217214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095357"/>
            <a:ext cx="11949218" cy="610552"/>
          </a:xfrm>
          <a:prstGeom prst="rect">
            <a:avLst/>
          </a:prstGeom>
        </p:spPr>
        <p:txBody>
          <a:bodyPr/>
          <a:lstStyle/>
          <a:p>
            <a:pPr marL="0" indent="0" algn="ctr">
              <a:buNone/>
            </a:pPr>
            <a:r>
              <a:rPr lang="en-US" sz="3075" dirty="0">
                <a:hlinkClick r:id="rId3"/>
              </a:rPr>
              <a:t>http://dev.office.com/devprogram</a:t>
            </a:r>
            <a:r>
              <a:rPr lang="en-US" sz="3075" dirty="0"/>
              <a:t> </a:t>
            </a:r>
          </a:p>
        </p:txBody>
      </p:sp>
      <p:grpSp>
        <p:nvGrpSpPr>
          <p:cNvPr id="83" name="Group 82"/>
          <p:cNvGrpSpPr/>
          <p:nvPr/>
        </p:nvGrpSpPr>
        <p:grpSpPr>
          <a:xfrm>
            <a:off x="4599617" y="3142245"/>
            <a:ext cx="2992644" cy="3668351"/>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grpSp>
      <p:grpSp>
        <p:nvGrpSpPr>
          <p:cNvPr id="294" name="Group 293"/>
          <p:cNvGrpSpPr/>
          <p:nvPr/>
        </p:nvGrpSpPr>
        <p:grpSpPr>
          <a:xfrm>
            <a:off x="567900" y="2283703"/>
            <a:ext cx="2244709" cy="1862096"/>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E-mail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6435" y="2305651"/>
            <a:ext cx="1578419" cy="2137715"/>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3391" rIns="0" bIns="143391" rtlCol="0" anchor="ctr" anchorCtr="0">
                <a:spAutoFit/>
              </a:bodyPr>
              <a:lstStyle/>
              <a:p>
                <a:pPr algn="ctr" defTabSz="914128">
                  <a:lnSpc>
                    <a:spcPct val="90000"/>
                  </a:lnSpc>
                  <a:spcAft>
                    <a:spcPts val="588"/>
                  </a:spcAft>
                </a:pPr>
                <a:r>
                  <a:rPr lang="en-US" sz="1372"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438681" y="2237731"/>
            <a:ext cx="1578419" cy="1908068"/>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924" y="2237583"/>
            <a:ext cx="1710257" cy="1908218"/>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5009" y="2240303"/>
            <a:ext cx="1578419" cy="1757640"/>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20816033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7477" y="1470513"/>
            <a:ext cx="3572258" cy="32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67" name="AutoShape 151"/>
          <p:cNvSpPr>
            <a:spLocks noChangeAspect="1" noChangeArrowheads="1" noTextEdit="1"/>
          </p:cNvSpPr>
          <p:nvPr/>
        </p:nvSpPr>
        <p:spPr bwMode="auto">
          <a:xfrm>
            <a:off x="8046801" y="4823129"/>
            <a:ext cx="3582935"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82" name="AutoShape 167"/>
          <p:cNvSpPr>
            <a:spLocks noChangeAspect="1" noChangeArrowheads="1" noTextEdit="1"/>
          </p:cNvSpPr>
          <p:nvPr/>
        </p:nvSpPr>
        <p:spPr bwMode="auto">
          <a:xfrm>
            <a:off x="6190507" y="4823129"/>
            <a:ext cx="1665630"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91" name="AutoShape 177"/>
          <p:cNvSpPr>
            <a:spLocks noChangeAspect="1" noChangeArrowheads="1" noTextEdit="1"/>
          </p:cNvSpPr>
          <p:nvPr/>
        </p:nvSpPr>
        <p:spPr bwMode="auto">
          <a:xfrm>
            <a:off x="4312859" y="4823129"/>
            <a:ext cx="1676307"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31" name="AutoShape 219"/>
          <p:cNvSpPr>
            <a:spLocks noChangeAspect="1" noChangeArrowheads="1" noTextEdit="1"/>
          </p:cNvSpPr>
          <p:nvPr/>
        </p:nvSpPr>
        <p:spPr bwMode="auto">
          <a:xfrm>
            <a:off x="2435214" y="3177326"/>
            <a:ext cx="1676308"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68" name="AutoShape 257"/>
          <p:cNvSpPr>
            <a:spLocks noChangeAspect="1" noChangeArrowheads="1" noTextEdit="1"/>
          </p:cNvSpPr>
          <p:nvPr/>
        </p:nvSpPr>
        <p:spPr bwMode="auto">
          <a:xfrm>
            <a:off x="569770" y="3177326"/>
            <a:ext cx="1664104"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 name="AutoShape 3"/>
          <p:cNvSpPr>
            <a:spLocks noChangeAspect="1" noChangeArrowheads="1" noTextEdit="1"/>
          </p:cNvSpPr>
          <p:nvPr/>
        </p:nvSpPr>
        <p:spPr bwMode="auto">
          <a:xfrm>
            <a:off x="569769" y="1470512"/>
            <a:ext cx="1664105" cy="151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6" name="AutoShape 77"/>
          <p:cNvSpPr>
            <a:spLocks noChangeAspect="1" noChangeArrowheads="1" noTextEdit="1"/>
          </p:cNvSpPr>
          <p:nvPr/>
        </p:nvSpPr>
        <p:spPr bwMode="auto">
          <a:xfrm>
            <a:off x="4312861" y="1470515"/>
            <a:ext cx="1676306" cy="15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20" name="Group 19"/>
          <p:cNvGrpSpPr/>
          <p:nvPr/>
        </p:nvGrpSpPr>
        <p:grpSpPr>
          <a:xfrm>
            <a:off x="437800" y="1188523"/>
            <a:ext cx="5414822" cy="1828239"/>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238" tIns="43928" rIns="87857" bIns="43928" numCol="1" anchor="ctr" anchorCtr="0" compatLnSpc="1">
              <a:prstTxWarp prst="textNoShape">
                <a:avLst/>
              </a:prstTxWarp>
            </a:bodyPr>
            <a:lstStyle/>
            <a:p>
              <a:pPr defTabSz="896171">
                <a:lnSpc>
                  <a:spcPct val="8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Office 365 Network</a:t>
              </a:r>
            </a:p>
            <a:p>
              <a:pPr defTabSz="896171">
                <a:lnSpc>
                  <a:spcPct val="80000"/>
                </a:lnSpc>
                <a:spcBef>
                  <a:spcPts val="576"/>
                </a:spcBef>
                <a:spcAft>
                  <a:spcPts val="576"/>
                </a:spcAft>
                <a:defRPr/>
              </a:pPr>
              <a:r>
                <a:rPr lang="en-US" sz="1764" dirty="0">
                  <a:solidFill>
                    <a:srgbClr val="404040"/>
                  </a:solidFill>
                  <a:latin typeface="Segoe UI"/>
                  <a:hlinkClick r:id="rId3"/>
                </a:rPr>
                <a:t>https://www.yammer.com/itpronetwork</a:t>
              </a:r>
              <a:r>
                <a:rPr lang="en-US" sz="1764"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57" tIns="43928" rIns="87857" bIns="43928" numCol="1" anchor="t" anchorCtr="0" compatLnSpc="1">
              <a:prstTxWarp prst="textNoShape">
                <a:avLst/>
              </a:prstTxWarp>
            </a:bodyPr>
            <a:lstStyle/>
            <a:p>
              <a:pPr defTabSz="914128">
                <a:defRPr/>
              </a:pPr>
              <a:endParaRPr lang="en-US" sz="1730" kern="0" dirty="0">
                <a:solidFill>
                  <a:srgbClr val="505050"/>
                </a:solidFill>
                <a:latin typeface="Segoe UI"/>
              </a:endParaRPr>
            </a:p>
          </p:txBody>
        </p:sp>
      </p:grpSp>
      <p:grpSp>
        <p:nvGrpSpPr>
          <p:cNvPr id="22" name="Group 21"/>
          <p:cNvGrpSpPr/>
          <p:nvPr/>
        </p:nvGrpSpPr>
        <p:grpSpPr>
          <a:xfrm>
            <a:off x="8043208" y="1194773"/>
            <a:ext cx="3708597" cy="3550132"/>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3" name="Rectangle 103"/>
              <p:cNvSpPr/>
              <p:nvPr/>
            </p:nvSpPr>
            <p:spPr>
              <a:xfrm>
                <a:off x="8232083" y="2240200"/>
                <a:ext cx="3633944" cy="358283"/>
              </a:xfrm>
              <a:prstGeom prst="rect">
                <a:avLst/>
              </a:prstGeom>
            </p:spPr>
            <p:txBody>
              <a:bodyPr wrap="square" lIns="0" rIns="0" bIns="87857" anchor="b" anchorCtr="0">
                <a:spAutoFit/>
              </a:bodyPr>
              <a:lstStyle/>
              <a:p>
                <a:pPr algn="ctr" defTabSz="896171">
                  <a:lnSpc>
                    <a:spcPct val="80000"/>
                  </a:lnSpc>
                  <a:spcBef>
                    <a:spcPts val="576"/>
                  </a:spcBef>
                  <a:spcAft>
                    <a:spcPts val="576"/>
                  </a:spcAft>
                  <a:defRPr/>
                </a:pPr>
                <a:r>
                  <a:rPr lang="en-US" sz="1764" dirty="0">
                    <a:solidFill>
                      <a:srgbClr val="404040"/>
                    </a:solidFill>
                    <a:latin typeface="Segoe UI"/>
                    <a:hlinkClick r:id="rId4"/>
                  </a:rPr>
                  <a:t>@</a:t>
                </a:r>
                <a:r>
                  <a:rPr lang="en-US" sz="1764" dirty="0" err="1">
                    <a:solidFill>
                      <a:srgbClr val="404040"/>
                    </a:solidFill>
                    <a:latin typeface="Segoe UI"/>
                    <a:hlinkClick r:id="rId4"/>
                  </a:rPr>
                  <a:t>OfficeDev</a:t>
                </a:r>
                <a:r>
                  <a:rPr lang="en-US" sz="1764" dirty="0">
                    <a:solidFill>
                      <a:srgbClr val="404040"/>
                    </a:solidFill>
                    <a:latin typeface="Segoe UI"/>
                  </a:rPr>
                  <a:t> </a:t>
                </a:r>
              </a:p>
            </p:txBody>
          </p:sp>
          <p:sp>
            <p:nvSpPr>
              <p:cNvPr id="344" name="Rectangle 104"/>
              <p:cNvSpPr/>
              <p:nvPr/>
            </p:nvSpPr>
            <p:spPr>
              <a:xfrm>
                <a:off x="8247644" y="1490659"/>
                <a:ext cx="3644837" cy="850899"/>
              </a:xfrm>
              <a:prstGeom prst="rect">
                <a:avLst/>
              </a:prstGeom>
            </p:spPr>
            <p:txBody>
              <a:bodyPr wrap="square" lIns="175715" tIns="140572" rIns="175715" bIns="87857">
                <a:spAutoFit/>
              </a:bodyPr>
              <a:lstStyle/>
              <a:p>
                <a:pPr algn="ctr" defTabSz="896171">
                  <a:spcBef>
                    <a:spcPts val="576"/>
                  </a:spcBef>
                  <a:spcAft>
                    <a:spcPts val="576"/>
                  </a:spcAft>
                  <a:defRPr/>
                </a:pPr>
                <a:r>
                  <a:rPr lang="en-US" sz="3920"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8456" y="3094333"/>
            <a:ext cx="1799649" cy="1650572"/>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grpSp>
        <p:nvGrpSpPr>
          <p:cNvPr id="558" name="Group 557"/>
          <p:cNvGrpSpPr/>
          <p:nvPr/>
        </p:nvGrpSpPr>
        <p:grpSpPr>
          <a:xfrm>
            <a:off x="4334289" y="4820514"/>
            <a:ext cx="1742326" cy="1573663"/>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494" y="1188524"/>
            <a:ext cx="2031964" cy="1827226"/>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1" name="Rectangle 461"/>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02" name="Rectangle 462"/>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3" name="Rectangle 463"/>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04" name="Rectangle 464"/>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05" name="Rectangle 465"/>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9" name="Rectangle 499"/>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40" name="Rectangle 500"/>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1" name="Rectangle 501"/>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42" name="Rectangle 502"/>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43" name="Rectangle 503"/>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nvGrpSpPr>
          <p:cNvPr id="21" name="Group 20"/>
          <p:cNvGrpSpPr/>
          <p:nvPr/>
        </p:nvGrpSpPr>
        <p:grpSpPr>
          <a:xfrm>
            <a:off x="437800" y="3094333"/>
            <a:ext cx="3817193" cy="3290455"/>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57" tIns="43928" rIns="87857" bIns="43928" numCol="1" anchor="ctr" anchorCtr="0" compatLnSpc="1">
              <a:prstTxWarp prst="textNoShape">
                <a:avLst/>
              </a:prstTxWarp>
            </a:bodyPr>
            <a:lstStyle/>
            <a:p>
              <a:pPr algn="ctr" defTabSz="896171">
                <a:defRPr/>
              </a:pPr>
              <a:r>
                <a:rPr lang="en-US" sz="3920" b="1" dirty="0">
                  <a:gradFill>
                    <a:gsLst>
                      <a:gs pos="0">
                        <a:srgbClr val="FFFFFF"/>
                      </a:gs>
                      <a:gs pos="100000">
                        <a:srgbClr val="FFFFFF"/>
                      </a:gs>
                    </a:gsLst>
                    <a:lin ang="5400000" scaled="0"/>
                  </a:gradFill>
                  <a:latin typeface="Segoe UI Light"/>
                </a:rPr>
                <a:t>Podcasts</a:t>
              </a:r>
              <a:r>
                <a:rPr lang="en-US" sz="1730" dirty="0">
                  <a:solidFill>
                    <a:srgbClr val="404040"/>
                  </a:solidFill>
                  <a:latin typeface="Segoe UI"/>
                </a:rPr>
                <a:t/>
              </a:r>
              <a:br>
                <a:rPr lang="en-US" sz="1730" dirty="0">
                  <a:solidFill>
                    <a:srgbClr val="404040"/>
                  </a:solidFill>
                  <a:latin typeface="Segoe UI"/>
                </a:rPr>
              </a:br>
              <a:r>
                <a:rPr lang="en-US" sz="1764" spc="-49" dirty="0">
                  <a:solidFill>
                    <a:srgbClr val="404040"/>
                  </a:solidFill>
                  <a:latin typeface="Segoe UI"/>
                  <a:hlinkClick r:id="rId7"/>
                </a:rPr>
                <a:t>http://</a:t>
              </a:r>
              <a:r>
                <a:rPr lang="en-US" sz="1764" dirty="0">
                  <a:solidFill>
                    <a:srgbClr val="404040"/>
                  </a:solidFill>
                  <a:latin typeface="Segoe UI"/>
                  <a:hlinkClick r:id="rId7"/>
                </a:rPr>
                <a:t>dev.office.com/podcasts</a:t>
              </a:r>
              <a:r>
                <a:rPr lang="en-US" sz="1764" spc="-49" dirty="0">
                  <a:solidFill>
                    <a:srgbClr val="404040"/>
                  </a:solidFill>
                  <a:latin typeface="Segoe UI"/>
                </a:rPr>
                <a:t> </a:t>
              </a:r>
            </a:p>
            <a:p>
              <a:pPr algn="ctr" defTabSz="896171">
                <a:defRPr/>
              </a:pPr>
              <a:endParaRPr lang="en-US" sz="1730" dirty="0">
                <a:solidFill>
                  <a:srgbClr val="404040"/>
                </a:solidFill>
                <a:latin typeface="Segoe UI"/>
              </a:endParaRPr>
            </a:p>
          </p:txBody>
        </p:sp>
      </p:grpSp>
      <p:grpSp>
        <p:nvGrpSpPr>
          <p:cNvPr id="15" name="Group 14"/>
          <p:cNvGrpSpPr/>
          <p:nvPr/>
        </p:nvGrpSpPr>
        <p:grpSpPr>
          <a:xfrm>
            <a:off x="9932489" y="4820078"/>
            <a:ext cx="1808241" cy="156666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57" tIns="43928" rIns="87857" bIns="43928" numCol="1" anchor="t" anchorCtr="0" compatLnSpc="1">
              <a:prstTxWarp prst="textNoShape">
                <a:avLst/>
              </a:prstTxWarp>
            </a:bodyPr>
            <a:lstStyle/>
            <a:p>
              <a:pPr defTabSz="896171">
                <a:defRPr/>
              </a:pPr>
              <a:r>
                <a:rPr lang="en-US" sz="1764" b="1" dirty="0" err="1">
                  <a:gradFill>
                    <a:gsLst>
                      <a:gs pos="0">
                        <a:srgbClr val="FFFFFF"/>
                      </a:gs>
                      <a:gs pos="100000">
                        <a:srgbClr val="FFFFFF"/>
                      </a:gs>
                    </a:gsLst>
                    <a:lin ang="5400000" scaled="0"/>
                  </a:gradFill>
                  <a:latin typeface="Segoe UI Light"/>
                </a:rPr>
                <a:t>UserVoice</a:t>
              </a: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r>
                <a:rPr lang="en-US" sz="1176" dirty="0">
                  <a:solidFill>
                    <a:srgbClr val="404040"/>
                  </a:solidFill>
                  <a:latin typeface="Segoe UI"/>
                  <a:hlinkClick r:id="rId8"/>
                </a:rPr>
                <a:t>http://officespdev.uservoice.com/</a:t>
              </a:r>
              <a:r>
                <a:rPr lang="en-US" sz="1176" dirty="0">
                  <a:solidFill>
                    <a:srgbClr val="404040"/>
                  </a:solidFill>
                  <a:latin typeface="Segoe UI"/>
                </a:rPr>
                <a:t> </a:t>
              </a:r>
            </a:p>
            <a:p>
              <a:pPr defTabSz="896171">
                <a:defRPr/>
              </a:pPr>
              <a:endParaRPr lang="en-US" sz="1764"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defTabSz="914128">
                <a:defRPr/>
              </a:pPr>
              <a:endParaRPr lang="en-US" sz="1568">
                <a:solidFill>
                  <a:srgbClr val="000000"/>
                </a:solidFill>
                <a:latin typeface="Segoe UI"/>
              </a:endParaRPr>
            </a:p>
          </p:txBody>
        </p:sp>
      </p:grpSp>
      <p:grpSp>
        <p:nvGrpSpPr>
          <p:cNvPr id="18" name="Group 17"/>
          <p:cNvGrpSpPr/>
          <p:nvPr/>
        </p:nvGrpSpPr>
        <p:grpSpPr>
          <a:xfrm>
            <a:off x="2350123" y="3093748"/>
            <a:ext cx="1904870" cy="1648758"/>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lnSpc>
                  <a:spcPct val="95000"/>
                </a:lnSpc>
                <a:defRPr/>
              </a:pPr>
              <a:r>
                <a:rPr lang="en-US" sz="1730" dirty="0">
                  <a:gradFill>
                    <a:gsLst>
                      <a:gs pos="0">
                        <a:srgbClr val="505050"/>
                      </a:gs>
                      <a:gs pos="100000">
                        <a:srgbClr val="505050"/>
                      </a:gs>
                    </a:gsLst>
                    <a:lin ang="5400000" scaled="0"/>
                  </a:gradFill>
                  <a:latin typeface="Segoe UI"/>
                </a:rPr>
                <a:t>Stack overflow</a:t>
              </a: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r>
                <a:rPr lang="en-US" sz="1730" dirty="0">
                  <a:gradFill>
                    <a:gsLst>
                      <a:gs pos="0">
                        <a:srgbClr val="505050"/>
                      </a:gs>
                      <a:gs pos="100000">
                        <a:srgbClr val="505050"/>
                      </a:gs>
                    </a:gsLst>
                    <a:lin ang="5400000" scaled="0"/>
                  </a:gradFill>
                  <a:latin typeface="Segoe UI"/>
                </a:rPr>
                <a:t>[</a:t>
              </a:r>
              <a:r>
                <a:rPr lang="en-US" sz="1730" dirty="0" err="1">
                  <a:gradFill>
                    <a:gsLst>
                      <a:gs pos="0">
                        <a:srgbClr val="505050"/>
                      </a:gs>
                      <a:gs pos="100000">
                        <a:srgbClr val="505050"/>
                      </a:gs>
                    </a:gsLst>
                    <a:lin ang="5400000" scaled="0"/>
                  </a:gradFill>
                  <a:latin typeface="Segoe UI"/>
                </a:rPr>
                <a:t>ms</a:t>
              </a:r>
              <a:r>
                <a:rPr lang="en-US" sz="1730"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34" rIns="80666" bIns="40334" numCol="1" anchor="t" anchorCtr="0" compatLnSpc="1">
              <a:prstTxWarp prst="textNoShape">
                <a:avLst/>
              </a:prstTxWarp>
            </a:bodyPr>
            <a:lstStyle/>
            <a:p>
              <a:pPr algn="ctr" defTabSz="896167">
                <a:defRPr/>
              </a:pPr>
              <a:endParaRPr lang="en-US" sz="1568">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337780" y="3098955"/>
            <a:ext cx="3629956" cy="1645950"/>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5049" tIns="43928" rIns="87857" bIns="43928" numCol="1" anchor="ctr" anchorCtr="0" compatLnSpc="1">
              <a:prstTxWarp prst="textNoShape">
                <a:avLst/>
              </a:prstTxWarp>
            </a:bodyPr>
            <a:lstStyle/>
            <a:p>
              <a:pPr defTabSz="896171">
                <a:lnSpc>
                  <a:spcPct val="9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Channel 9 </a:t>
              </a:r>
              <a:br>
                <a:rPr lang="en-US" sz="3920" b="1" dirty="0">
                  <a:gradFill>
                    <a:gsLst>
                      <a:gs pos="0">
                        <a:srgbClr val="FFFFFF"/>
                      </a:gs>
                      <a:gs pos="100000">
                        <a:srgbClr val="FFFFFF"/>
                      </a:gs>
                    </a:gsLst>
                    <a:lin ang="5400000" scaled="0"/>
                  </a:gradFill>
                  <a:latin typeface="Segoe UI Light"/>
                </a:rPr>
              </a:br>
              <a:r>
                <a:rPr lang="en-US" sz="3920" b="1" dirty="0">
                  <a:gradFill>
                    <a:gsLst>
                      <a:gs pos="0">
                        <a:srgbClr val="FFFFFF"/>
                      </a:gs>
                      <a:gs pos="100000">
                        <a:srgbClr val="FFFFFF"/>
                      </a:gs>
                    </a:gsLst>
                    <a:lin ang="5400000" scaled="0"/>
                  </a:gradFill>
                  <a:latin typeface="Segoe UI Light"/>
                </a:rPr>
                <a:t>Dev Show</a:t>
              </a:r>
            </a:p>
            <a:p>
              <a:pPr defTabSz="896171">
                <a:lnSpc>
                  <a:spcPct val="90000"/>
                </a:lnSpc>
                <a:spcBef>
                  <a:spcPts val="576"/>
                </a:spcBef>
                <a:spcAft>
                  <a:spcPts val="576"/>
                </a:spcAft>
                <a:defRPr/>
              </a:pPr>
              <a:r>
                <a:rPr lang="en-US" sz="1372" dirty="0">
                  <a:solidFill>
                    <a:srgbClr val="FFFFFF"/>
                  </a:solidFill>
                  <a:latin typeface="Segoe UI"/>
                  <a:hlinkClick r:id="rId9"/>
                </a:rPr>
                <a:t>http://aka.ms/O365DevShow</a:t>
              </a:r>
              <a:r>
                <a:rPr lang="en-US" sz="1372"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99" y="4820078"/>
            <a:ext cx="3707107" cy="156666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defRPr/>
              </a:pPr>
              <a:r>
                <a:rPr lang="en-US" sz="3136" b="1" dirty="0">
                  <a:gradFill>
                    <a:gsLst>
                      <a:gs pos="0">
                        <a:srgbClr val="505050"/>
                      </a:gs>
                      <a:gs pos="100000">
                        <a:srgbClr val="505050"/>
                      </a:gs>
                    </a:gsLst>
                    <a:lin ang="5400000" scaled="0"/>
                  </a:gradFill>
                  <a:latin typeface="Segoe UI Light"/>
                </a:rPr>
                <a:t>Snack Demos</a:t>
              </a:r>
            </a:p>
            <a:p>
              <a:pPr defTabSz="896171">
                <a:defRPr/>
              </a:pPr>
              <a:endParaRPr lang="en-US" sz="3136" b="1" dirty="0">
                <a:gradFill>
                  <a:gsLst>
                    <a:gs pos="0">
                      <a:srgbClr val="505050"/>
                    </a:gs>
                    <a:gs pos="100000">
                      <a:srgbClr val="505050"/>
                    </a:gs>
                  </a:gsLst>
                  <a:lin ang="5400000" scaled="0"/>
                </a:gradFill>
                <a:latin typeface="Segoe UI Light"/>
              </a:endParaRPr>
            </a:p>
            <a:p>
              <a:pPr defTabSz="896171">
                <a:defRPr/>
              </a:pPr>
              <a:endParaRPr lang="en-US" sz="1568" u="sng" dirty="0">
                <a:gradFill>
                  <a:gsLst>
                    <a:gs pos="0">
                      <a:srgbClr val="505050"/>
                    </a:gs>
                    <a:gs pos="100000">
                      <a:srgbClr val="505050"/>
                    </a:gs>
                  </a:gsLst>
                  <a:lin ang="5400000" scaled="0"/>
                </a:gradFill>
                <a:latin typeface="Segoe UI"/>
              </a:endParaRPr>
            </a:p>
            <a:p>
              <a:pPr defTabSz="896171">
                <a:defRPr/>
              </a:pPr>
              <a:r>
                <a:rPr lang="en-US" sz="1568" u="sng" dirty="0">
                  <a:gradFill>
                    <a:gsLst>
                      <a:gs pos="0">
                        <a:srgbClr val="505050"/>
                      </a:gs>
                      <a:gs pos="100000">
                        <a:srgbClr val="505050"/>
                      </a:gs>
                    </a:gsLst>
                    <a:lin ang="5400000" scaled="0"/>
                  </a:gradFill>
                  <a:latin typeface="Segoe UI"/>
                </a:rPr>
                <a:t>http://aka.ms/o365DevSnackDemos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481" y="-4453"/>
            <a:ext cx="12233388" cy="11962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21480" y="6386463"/>
            <a:ext cx="12233387" cy="54906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737536"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481"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5235686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smtClean="0"/>
              <a:t>Office add-ins Revisited</a:t>
            </a:r>
          </a:p>
          <a:p>
            <a:r>
              <a:rPr lang="en-US" dirty="0" smtClean="0"/>
              <a:t>Generic Office.js APIs</a:t>
            </a:r>
          </a:p>
          <a:p>
            <a:r>
              <a:rPr lang="en-US" dirty="0" smtClean="0"/>
              <a:t>Word APIs</a:t>
            </a:r>
          </a:p>
          <a:p>
            <a:r>
              <a:rPr lang="en-US" dirty="0" smtClean="0"/>
              <a:t>Excel APIs</a:t>
            </a:r>
          </a:p>
          <a:p>
            <a:r>
              <a:rPr lang="en-US" dirty="0" smtClean="0"/>
              <a:t>Deployment</a:t>
            </a:r>
            <a:endParaRPr lang="en-US"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6155440"/>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45806" y="2156691"/>
            <a:ext cx="5162062" cy="1007860"/>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348429" y="1267873"/>
            <a:ext cx="5520539"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567899" y="1267873"/>
            <a:ext cx="5521178"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649224" y="2863046"/>
            <a:ext cx="5157546" cy="2708828"/>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26322" y="5032011"/>
            <a:ext cx="485920" cy="22631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74" name="Rectangle 573"/>
          <p:cNvSpPr/>
          <p:nvPr/>
        </p:nvSpPr>
        <p:spPr bwMode="auto">
          <a:xfrm>
            <a:off x="2847512" y="3525280"/>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5" name="Rectangle 574"/>
          <p:cNvSpPr/>
          <p:nvPr/>
        </p:nvSpPr>
        <p:spPr bwMode="auto">
          <a:xfrm>
            <a:off x="3325409" y="3790513"/>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p:cNvSpPr/>
          <p:nvPr/>
        </p:nvSpPr>
        <p:spPr>
          <a:xfrm>
            <a:off x="3983404" y="4330577"/>
            <a:ext cx="835443" cy="20275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37" name="Rectangle 536"/>
          <p:cNvSpPr/>
          <p:nvPr/>
        </p:nvSpPr>
        <p:spPr bwMode="auto">
          <a:xfrm flipH="1">
            <a:off x="1758417" y="4602946"/>
            <a:ext cx="207970" cy="26826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5" name="Rectangle 514"/>
          <p:cNvSpPr/>
          <p:nvPr/>
        </p:nvSpPr>
        <p:spPr bwMode="auto">
          <a:xfrm>
            <a:off x="1028773" y="4877910"/>
            <a:ext cx="90492" cy="47665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Rectangle 496"/>
          <p:cNvSpPr/>
          <p:nvPr/>
        </p:nvSpPr>
        <p:spPr bwMode="auto">
          <a:xfrm>
            <a:off x="1252942" y="4971155"/>
            <a:ext cx="211207" cy="1548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p:cNvSpPr/>
          <p:nvPr/>
        </p:nvSpPr>
        <p:spPr bwMode="auto">
          <a:xfrm>
            <a:off x="6890629"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035406" y="2453068"/>
            <a:ext cx="546607" cy="40351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pPr>
            <a:endParaRPr lang="en-US" sz="1342" b="1" dirty="0">
              <a:gradFill>
                <a:gsLst>
                  <a:gs pos="50427">
                    <a:srgbClr val="FFFFFF"/>
                  </a:gs>
                  <a:gs pos="30000">
                    <a:srgbClr val="FFFFFF"/>
                  </a:gs>
                </a:gsLst>
                <a:lin ang="5400000" scaled="0"/>
              </a:gradFill>
              <a:latin typeface="Segoe UI"/>
            </a:endParaRPr>
          </a:p>
        </p:txBody>
      </p:sp>
      <p:sp>
        <p:nvSpPr>
          <p:cNvPr id="333" name="Oval 332"/>
          <p:cNvSpPr/>
          <p:nvPr/>
        </p:nvSpPr>
        <p:spPr bwMode="auto">
          <a:xfrm>
            <a:off x="8093680"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Freeform 17"/>
          <p:cNvSpPr>
            <a:spLocks noEditPoints="1"/>
          </p:cNvSpPr>
          <p:nvPr/>
        </p:nvSpPr>
        <p:spPr bwMode="auto">
          <a:xfrm>
            <a:off x="8281458" y="2362151"/>
            <a:ext cx="460602" cy="585348"/>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37" name="Oval 336"/>
          <p:cNvSpPr/>
          <p:nvPr/>
        </p:nvSpPr>
        <p:spPr bwMode="auto">
          <a:xfrm>
            <a:off x="9296732"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Freeform 337"/>
          <p:cNvSpPr>
            <a:spLocks noEditPoints="1"/>
          </p:cNvSpPr>
          <p:nvPr/>
        </p:nvSpPr>
        <p:spPr bwMode="auto">
          <a:xfrm>
            <a:off x="9425667" y="2406876"/>
            <a:ext cx="578291" cy="495893"/>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40" name="Oval 339"/>
          <p:cNvSpPr/>
          <p:nvPr/>
        </p:nvSpPr>
        <p:spPr bwMode="auto">
          <a:xfrm>
            <a:off x="10499783"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0645472" y="2417361"/>
            <a:ext cx="544782" cy="474928"/>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9" name="Group 678"/>
          <p:cNvGrpSpPr/>
          <p:nvPr/>
        </p:nvGrpSpPr>
        <p:grpSpPr>
          <a:xfrm>
            <a:off x="10199756" y="4530966"/>
            <a:ext cx="1317611" cy="1040907"/>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sp>
          <p:nvSpPr>
            <p:cNvPr id="673" name="TextBox 672"/>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pPr>
              <a:r>
                <a:rPr lang="en-US" sz="2940"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36952" y="4284025"/>
            <a:ext cx="881657" cy="1287848"/>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386237" y="3082039"/>
            <a:ext cx="1036221" cy="80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nvGrpSpPr>
          <p:cNvPr id="668" name="Group 667"/>
          <p:cNvGrpSpPr/>
          <p:nvPr/>
        </p:nvGrpSpPr>
        <p:grpSpPr>
          <a:xfrm>
            <a:off x="8387290" y="3126432"/>
            <a:ext cx="857796" cy="69495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69" name="Group 668"/>
          <p:cNvGrpSpPr/>
          <p:nvPr/>
        </p:nvGrpSpPr>
        <p:grpSpPr>
          <a:xfrm>
            <a:off x="9245082" y="3126432"/>
            <a:ext cx="594199" cy="701685"/>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80" name="Group 679"/>
          <p:cNvGrpSpPr/>
          <p:nvPr/>
        </p:nvGrpSpPr>
        <p:grpSpPr>
          <a:xfrm>
            <a:off x="8251820" y="3756911"/>
            <a:ext cx="1304935" cy="1814962"/>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695370" y="3126432"/>
            <a:ext cx="444984" cy="1415835"/>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1" name="Group 670"/>
          <p:cNvGrpSpPr/>
          <p:nvPr/>
        </p:nvGrpSpPr>
        <p:grpSpPr>
          <a:xfrm>
            <a:off x="7121298" y="3126432"/>
            <a:ext cx="374969" cy="1777550"/>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Tree>
    <p:extLst>
      <p:ext uri="{BB962C8B-B14F-4D97-AF65-F5344CB8AC3E}">
        <p14:creationId xmlns:p14="http://schemas.microsoft.com/office/powerpoint/2010/main" val="5380524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an Office Add-in?</a:t>
            </a:r>
            <a:endParaRPr lang="en-US" dirty="0"/>
          </a:p>
        </p:txBody>
      </p:sp>
      <p:sp>
        <p:nvSpPr>
          <p:cNvPr id="5" name="Content Placeholder 4"/>
          <p:cNvSpPr>
            <a:spLocks noGrp="1"/>
          </p:cNvSpPr>
          <p:nvPr>
            <p:ph type="body" sz="quarter" idx="10"/>
          </p:nvPr>
        </p:nvSpPr>
        <p:spPr/>
        <p:txBody>
          <a:bodyPr/>
          <a:lstStyle/>
          <a:p>
            <a:r>
              <a:rPr lang="en-US" dirty="0" smtClean="0"/>
              <a:t>Web application loaded inside an Office Application</a:t>
            </a:r>
          </a:p>
          <a:p>
            <a:pPr lvl="1"/>
            <a:r>
              <a:rPr lang="en-US" dirty="0" smtClean="0"/>
              <a:t>Embedded inline </a:t>
            </a:r>
            <a:r>
              <a:rPr lang="en-US" dirty="0"/>
              <a:t>or as </a:t>
            </a:r>
            <a:r>
              <a:rPr lang="en-US" dirty="0" smtClean="0"/>
              <a:t>task </a:t>
            </a:r>
            <a:r>
              <a:rPr lang="en-US" dirty="0"/>
              <a:t>pane within documents, mails or appointments.</a:t>
            </a:r>
          </a:p>
          <a:p>
            <a:pPr lvl="1"/>
            <a:r>
              <a:rPr lang="en-US" dirty="0" smtClean="0"/>
              <a:t>Works in Office Applications such as Microsoft Outlook</a:t>
            </a:r>
          </a:p>
          <a:p>
            <a:pPr lvl="1"/>
            <a:r>
              <a:rPr lang="en-US" dirty="0" smtClean="0"/>
              <a:t>Works in Office Web Applications such as OWA</a:t>
            </a:r>
          </a:p>
          <a:p>
            <a:pPr lvl="1"/>
            <a:r>
              <a:rPr lang="en-US" dirty="0" smtClean="0"/>
              <a:t>Works in </a:t>
            </a:r>
            <a:r>
              <a:rPr lang="en-US" dirty="0"/>
              <a:t>mobile Office </a:t>
            </a:r>
            <a:r>
              <a:rPr lang="en-US" dirty="0" smtClean="0"/>
              <a:t>clients</a:t>
            </a:r>
          </a:p>
          <a:p>
            <a:pPr lvl="1"/>
            <a:endParaRPr lang="en-US" dirty="0"/>
          </a:p>
          <a:p>
            <a:r>
              <a:rPr lang="en-US" dirty="0" smtClean="0"/>
              <a:t>Office application extensions using Web technologies</a:t>
            </a:r>
          </a:p>
          <a:p>
            <a:pPr lvl="1"/>
            <a:r>
              <a:rPr lang="en-US" dirty="0" smtClean="0"/>
              <a:t>HTML 5 and CSS used to construct user interface</a:t>
            </a:r>
          </a:p>
          <a:p>
            <a:pPr lvl="1"/>
            <a:r>
              <a:rPr lang="en-US" dirty="0" smtClean="0"/>
              <a:t>JavaScript and jQuery used to add executable logic and event handlers</a:t>
            </a:r>
          </a:p>
          <a:p>
            <a:pPr lvl="1"/>
            <a:r>
              <a:rPr lang="en-US" dirty="0" smtClean="0"/>
              <a:t>Add-in can provided code to read/write content to/from Office documents</a:t>
            </a:r>
          </a:p>
          <a:p>
            <a:pPr lvl="1"/>
            <a:r>
              <a:rPr lang="en-US" dirty="0"/>
              <a:t>Add-in </a:t>
            </a:r>
            <a:r>
              <a:rPr lang="en-US" dirty="0" smtClean="0"/>
              <a:t>can call Web services hosted over Internet or running within local network</a:t>
            </a:r>
          </a:p>
        </p:txBody>
      </p:sp>
    </p:spTree>
    <p:extLst>
      <p:ext uri="{BB962C8B-B14F-4D97-AF65-F5344CB8AC3E}">
        <p14:creationId xmlns:p14="http://schemas.microsoft.com/office/powerpoint/2010/main" val="1069755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 Add-ins</a:t>
            </a:r>
            <a:br>
              <a:rPr lang="en-US" dirty="0"/>
            </a:br>
            <a:r>
              <a:rPr lang="en-US" sz="3136" dirty="0">
                <a:solidFill>
                  <a:schemeClr val="tx1"/>
                </a:solidFill>
              </a:rPr>
              <a:t>A new way to build extensions for Office</a:t>
            </a:r>
            <a:endParaRPr lang="en-US" dirty="0">
              <a:solidFill>
                <a:schemeClr val="tx1"/>
              </a:solidFill>
            </a:endParaRPr>
          </a:p>
        </p:txBody>
      </p:sp>
      <p:grpSp>
        <p:nvGrpSpPr>
          <p:cNvPr id="4" name="Group 3"/>
          <p:cNvGrpSpPr/>
          <p:nvPr/>
        </p:nvGrpSpPr>
        <p:grpSpPr>
          <a:xfrm>
            <a:off x="449538" y="4225660"/>
            <a:ext cx="7916304" cy="1116544"/>
            <a:chOff x="458672" y="4310108"/>
            <a:chExt cx="8077146" cy="1139230"/>
          </a:xfrm>
        </p:grpSpPr>
        <p:grpSp>
          <p:nvGrpSpPr>
            <p:cNvPr id="5" name="Group 4"/>
            <p:cNvGrpSpPr/>
            <p:nvPr/>
          </p:nvGrpSpPr>
          <p:grpSpPr>
            <a:xfrm>
              <a:off x="458672" y="4310108"/>
              <a:ext cx="8077146" cy="1139230"/>
              <a:chOff x="467869" y="5289610"/>
              <a:chExt cx="8239110" cy="1162074"/>
            </a:xfrm>
          </p:grpSpPr>
          <p:sp>
            <p:nvSpPr>
              <p:cNvPr id="13" name="Rectangle 12"/>
              <p:cNvSpPr/>
              <p:nvPr/>
            </p:nvSpPr>
            <p:spPr>
              <a:xfrm>
                <a:off x="467869" y="5302601"/>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sp>
            <p:nvSpPr>
              <p:cNvPr id="14" name="Text Placeholder 2"/>
              <p:cNvSpPr txBox="1">
                <a:spLocks/>
              </p:cNvSpPr>
              <p:nvPr/>
            </p:nvSpPr>
            <p:spPr>
              <a:xfrm>
                <a:off x="2114776" y="5289610"/>
                <a:ext cx="6592203" cy="1162074"/>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52" dirty="0">
                    <a:solidFill>
                      <a:schemeClr val="tx1"/>
                    </a:solidFill>
                    <a:latin typeface="Segoe UI Light"/>
                  </a:rPr>
                  <a:t>Content Add-in</a:t>
                </a:r>
              </a:p>
              <a:p>
                <a:pPr marL="0" indent="0">
                  <a:lnSpc>
                    <a:spcPct val="100000"/>
                  </a:lnSpc>
                  <a:spcBef>
                    <a:spcPts val="0"/>
                  </a:spcBef>
                  <a:spcAft>
                    <a:spcPts val="600"/>
                  </a:spcAft>
                  <a:buNone/>
                </a:pPr>
                <a:r>
                  <a:rPr lang="en-US" sz="1568" dirty="0">
                    <a:solidFill>
                      <a:schemeClr val="tx1"/>
                    </a:solidFill>
                  </a:rPr>
                  <a:t>Add-in that runs within a document content with read/write access</a:t>
                </a:r>
              </a:p>
              <a:p>
                <a:pPr marL="0" indent="0">
                  <a:lnSpc>
                    <a:spcPct val="100000"/>
                  </a:lnSpc>
                  <a:spcBef>
                    <a:spcPts val="0"/>
                  </a:spcBef>
                  <a:spcAft>
                    <a:spcPts val="600"/>
                  </a:spcAft>
                  <a:buNone/>
                </a:pPr>
                <a:r>
                  <a:rPr lang="en-US" sz="1568" dirty="0">
                    <a:solidFill>
                      <a:schemeClr val="tx1"/>
                    </a:solidFill>
                  </a:rPr>
                  <a:t>Excel, PowerPoint, Access</a:t>
                </a:r>
              </a:p>
            </p:txBody>
          </p:sp>
        </p:grpSp>
        <p:sp>
          <p:nvSpPr>
            <p:cNvPr id="6" name="Rectangle 5"/>
            <p:cNvSpPr/>
            <p:nvPr/>
          </p:nvSpPr>
          <p:spPr>
            <a:xfrm>
              <a:off x="757112" y="4450449"/>
              <a:ext cx="970950" cy="8051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cxnSp>
          <p:nvCxnSpPr>
            <p:cNvPr id="7" name="Straight Connector 6"/>
            <p:cNvCxnSpPr/>
            <p:nvPr/>
          </p:nvCxnSpPr>
          <p:spPr>
            <a:xfrm>
              <a:off x="865631" y="4744294"/>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8" name="Straight Connector 7"/>
            <p:cNvCxnSpPr/>
            <p:nvPr/>
          </p:nvCxnSpPr>
          <p:spPr>
            <a:xfrm>
              <a:off x="865631" y="4922717"/>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9" name="Straight Connector 8"/>
            <p:cNvCxnSpPr/>
            <p:nvPr/>
          </p:nvCxnSpPr>
          <p:spPr>
            <a:xfrm>
              <a:off x="865631" y="5101140"/>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10" name="Straight Connector 9"/>
            <p:cNvCxnSpPr/>
            <p:nvPr/>
          </p:nvCxnSpPr>
          <p:spPr>
            <a:xfrm>
              <a:off x="856802" y="4581150"/>
              <a:ext cx="736877"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11" name="Rectangle 10"/>
            <p:cNvSpPr/>
            <p:nvPr/>
          </p:nvSpPr>
          <p:spPr>
            <a:xfrm>
              <a:off x="1007710" y="4598294"/>
              <a:ext cx="437275" cy="44276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12" name="Rectangle 11"/>
            <p:cNvSpPr/>
            <p:nvPr/>
          </p:nvSpPr>
          <p:spPr>
            <a:xfrm>
              <a:off x="1055421" y="4665051"/>
              <a:ext cx="344183" cy="349723"/>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grpSp>
        <p:nvGrpSpPr>
          <p:cNvPr id="15" name="Group 14"/>
          <p:cNvGrpSpPr/>
          <p:nvPr/>
        </p:nvGrpSpPr>
        <p:grpSpPr>
          <a:xfrm>
            <a:off x="449538" y="1915667"/>
            <a:ext cx="10357228" cy="1116545"/>
            <a:chOff x="458672" y="1953181"/>
            <a:chExt cx="10567664" cy="1139231"/>
          </a:xfrm>
        </p:grpSpPr>
        <p:sp>
          <p:nvSpPr>
            <p:cNvPr id="16" name="Text Placeholder 2"/>
            <p:cNvSpPr txBox="1">
              <a:spLocks/>
            </p:cNvSpPr>
            <p:nvPr/>
          </p:nvSpPr>
          <p:spPr>
            <a:xfrm>
              <a:off x="2092656" y="1953181"/>
              <a:ext cx="8933680" cy="1139231"/>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52" dirty="0">
                  <a:solidFill>
                    <a:schemeClr val="tx1"/>
                  </a:solidFill>
                  <a:latin typeface="Segoe UI Light"/>
                </a:rPr>
                <a:t>Contextual Mail Add-in</a:t>
              </a:r>
            </a:p>
            <a:p>
              <a:pPr marL="0" indent="0">
                <a:lnSpc>
                  <a:spcPct val="100000"/>
                </a:lnSpc>
                <a:spcBef>
                  <a:spcPts val="0"/>
                </a:spcBef>
                <a:spcAft>
                  <a:spcPts val="600"/>
                </a:spcAft>
                <a:buNone/>
              </a:pPr>
              <a:r>
                <a:rPr lang="en-US" sz="1568" dirty="0">
                  <a:solidFill>
                    <a:schemeClr val="tx1"/>
                  </a:solidFill>
                </a:rPr>
                <a:t>Add-in launched contextually from a mail message or appointment</a:t>
              </a:r>
            </a:p>
            <a:p>
              <a:pPr marL="0" indent="0">
                <a:lnSpc>
                  <a:spcPct val="100000"/>
                </a:lnSpc>
                <a:spcBef>
                  <a:spcPts val="0"/>
                </a:spcBef>
                <a:spcAft>
                  <a:spcPts val="600"/>
                </a:spcAft>
                <a:buNone/>
              </a:pPr>
              <a:r>
                <a:rPr lang="en-US" sz="1568" dirty="0">
                  <a:solidFill>
                    <a:schemeClr val="tx1"/>
                  </a:solidFill>
                </a:rPr>
                <a:t>Outlook and Outlook Web Access (OWA)</a:t>
              </a:r>
            </a:p>
          </p:txBody>
        </p:sp>
        <p:sp>
          <p:nvSpPr>
            <p:cNvPr id="17" name="Rectangle 16"/>
            <p:cNvSpPr/>
            <p:nvPr/>
          </p:nvSpPr>
          <p:spPr>
            <a:xfrm>
              <a:off x="458672" y="1963366"/>
              <a:ext cx="1543930" cy="1060324"/>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sp>
          <p:nvSpPr>
            <p:cNvPr id="18" name="Rectangle 17"/>
            <p:cNvSpPr/>
            <p:nvPr/>
          </p:nvSpPr>
          <p:spPr>
            <a:xfrm>
              <a:off x="929319" y="2139233"/>
              <a:ext cx="940569" cy="7136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grpSp>
          <p:nvGrpSpPr>
            <p:cNvPr id="19" name="Group 18"/>
            <p:cNvGrpSpPr/>
            <p:nvPr/>
          </p:nvGrpSpPr>
          <p:grpSpPr>
            <a:xfrm>
              <a:off x="565679" y="2136682"/>
              <a:ext cx="1267366" cy="713692"/>
              <a:chOff x="218356" y="1701569"/>
              <a:chExt cx="1990533" cy="609600"/>
            </a:xfrm>
            <a:effectLst/>
          </p:grpSpPr>
          <p:sp>
            <p:nvSpPr>
              <p:cNvPr id="20" name="Rectangle 19"/>
              <p:cNvSpPr/>
              <p:nvPr/>
            </p:nvSpPr>
            <p:spPr>
              <a:xfrm>
                <a:off x="235465" y="1701569"/>
                <a:ext cx="490761"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cxnSp>
            <p:nvCxnSpPr>
              <p:cNvPr id="21" name="Straight Connector 20"/>
              <p:cNvCxnSpPr/>
              <p:nvPr/>
            </p:nvCxnSpPr>
            <p:spPr>
              <a:xfrm>
                <a:off x="218358" y="1857432"/>
                <a:ext cx="50786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2" name="Straight Connector 21"/>
              <p:cNvCxnSpPr/>
              <p:nvPr/>
            </p:nvCxnSpPr>
            <p:spPr>
              <a:xfrm>
                <a:off x="218356" y="2009832"/>
                <a:ext cx="507869"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3" name="Straight Connector 22"/>
              <p:cNvCxnSpPr/>
              <p:nvPr/>
            </p:nvCxnSpPr>
            <p:spPr>
              <a:xfrm>
                <a:off x="218358" y="2162232"/>
                <a:ext cx="50786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24" name="Rectangle 23"/>
              <p:cNvSpPr/>
              <p:nvPr/>
            </p:nvSpPr>
            <p:spPr>
              <a:xfrm>
                <a:off x="831942" y="1804151"/>
                <a:ext cx="1376947" cy="24676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grpSp>
      <p:grpSp>
        <p:nvGrpSpPr>
          <p:cNvPr id="25" name="Group 24"/>
          <p:cNvGrpSpPr/>
          <p:nvPr/>
        </p:nvGrpSpPr>
        <p:grpSpPr>
          <a:xfrm>
            <a:off x="449539" y="5391867"/>
            <a:ext cx="8837412" cy="1116544"/>
            <a:chOff x="458672" y="5500010"/>
            <a:chExt cx="9016969" cy="1139230"/>
          </a:xfrm>
        </p:grpSpPr>
        <p:sp>
          <p:nvSpPr>
            <p:cNvPr id="26" name="Rectangle 25"/>
            <p:cNvSpPr/>
            <p:nvPr/>
          </p:nvSpPr>
          <p:spPr>
            <a:xfrm>
              <a:off x="458672" y="5510773"/>
              <a:ext cx="1543930" cy="1060324"/>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sp>
          <p:nvSpPr>
            <p:cNvPr id="27" name="Rectangle 26"/>
            <p:cNvSpPr/>
            <p:nvPr/>
          </p:nvSpPr>
          <p:spPr>
            <a:xfrm>
              <a:off x="606500" y="5963730"/>
              <a:ext cx="1256472" cy="4858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28" name="Rectangle 27"/>
            <p:cNvSpPr/>
            <p:nvPr/>
          </p:nvSpPr>
          <p:spPr>
            <a:xfrm>
              <a:off x="604085" y="5649043"/>
              <a:ext cx="1258887" cy="28002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29" name="Text Placeholder 2"/>
            <p:cNvSpPr txBox="1">
              <a:spLocks/>
            </p:cNvSpPr>
            <p:nvPr/>
          </p:nvSpPr>
          <p:spPr>
            <a:xfrm>
              <a:off x="2073204" y="5500010"/>
              <a:ext cx="7402437" cy="1139230"/>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52" dirty="0">
                  <a:solidFill>
                    <a:schemeClr val="tx1"/>
                  </a:solidFill>
                  <a:latin typeface="Segoe UI Light"/>
                </a:rPr>
                <a:t>Add-in Command</a:t>
              </a:r>
            </a:p>
            <a:p>
              <a:pPr marL="0" indent="0">
                <a:lnSpc>
                  <a:spcPct val="100000"/>
                </a:lnSpc>
                <a:spcBef>
                  <a:spcPts val="0"/>
                </a:spcBef>
                <a:spcAft>
                  <a:spcPts val="600"/>
                </a:spcAft>
                <a:buNone/>
              </a:pPr>
              <a:r>
                <a:rPr lang="en-US" sz="1568" dirty="0">
                  <a:solidFill>
                    <a:schemeClr val="tx1"/>
                  </a:solidFill>
                </a:rPr>
                <a:t>Command in the Office UI to launch add-in or perform UI-less operation</a:t>
              </a:r>
            </a:p>
            <a:p>
              <a:pPr marL="0" indent="0">
                <a:lnSpc>
                  <a:spcPct val="100000"/>
                </a:lnSpc>
                <a:spcBef>
                  <a:spcPts val="0"/>
                </a:spcBef>
                <a:spcAft>
                  <a:spcPts val="600"/>
                </a:spcAft>
                <a:buNone/>
              </a:pPr>
              <a:r>
                <a:rPr lang="en-US" sz="1568" dirty="0">
                  <a:solidFill>
                    <a:schemeClr val="tx1"/>
                  </a:solidFill>
                </a:rPr>
                <a:t>Outlook, Outlook Web Access (OWA)</a:t>
              </a:r>
            </a:p>
          </p:txBody>
        </p:sp>
        <p:sp>
          <p:nvSpPr>
            <p:cNvPr id="30" name="Rectangle 29"/>
            <p:cNvSpPr/>
            <p:nvPr/>
          </p:nvSpPr>
          <p:spPr>
            <a:xfrm>
              <a:off x="673922"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31" name="Rectangle 30"/>
            <p:cNvSpPr/>
            <p:nvPr/>
          </p:nvSpPr>
          <p:spPr>
            <a:xfrm>
              <a:off x="909428" y="5693653"/>
              <a:ext cx="182880" cy="18288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32" name="Rectangle 31"/>
            <p:cNvSpPr/>
            <p:nvPr/>
          </p:nvSpPr>
          <p:spPr>
            <a:xfrm>
              <a:off x="1142803"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33" name="Rectangle 32"/>
            <p:cNvSpPr/>
            <p:nvPr/>
          </p:nvSpPr>
          <p:spPr>
            <a:xfrm>
              <a:off x="1376077"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34" name="Rectangle 33"/>
            <p:cNvSpPr/>
            <p:nvPr/>
          </p:nvSpPr>
          <p:spPr>
            <a:xfrm>
              <a:off x="1607352"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grpSp>
        <p:nvGrpSpPr>
          <p:cNvPr id="35" name="Group 34"/>
          <p:cNvGrpSpPr/>
          <p:nvPr/>
        </p:nvGrpSpPr>
        <p:grpSpPr>
          <a:xfrm>
            <a:off x="449539" y="3077443"/>
            <a:ext cx="9234857" cy="1116545"/>
            <a:chOff x="458672" y="3138562"/>
            <a:chExt cx="9422489" cy="1139231"/>
          </a:xfrm>
        </p:grpSpPr>
        <p:grpSp>
          <p:nvGrpSpPr>
            <p:cNvPr id="36" name="Group 35"/>
            <p:cNvGrpSpPr/>
            <p:nvPr/>
          </p:nvGrpSpPr>
          <p:grpSpPr>
            <a:xfrm>
              <a:off x="458672" y="3138562"/>
              <a:ext cx="9422489" cy="1139231"/>
              <a:chOff x="458672" y="3138562"/>
              <a:chExt cx="9422489" cy="1139231"/>
            </a:xfrm>
          </p:grpSpPr>
          <p:grpSp>
            <p:nvGrpSpPr>
              <p:cNvPr id="39" name="Group 38"/>
              <p:cNvGrpSpPr/>
              <p:nvPr/>
            </p:nvGrpSpPr>
            <p:grpSpPr>
              <a:xfrm>
                <a:off x="458672" y="3138562"/>
                <a:ext cx="9422489" cy="1139231"/>
                <a:chOff x="467869" y="3720523"/>
                <a:chExt cx="9611430" cy="1162075"/>
              </a:xfrm>
            </p:grpSpPr>
            <p:sp>
              <p:nvSpPr>
                <p:cNvPr id="41" name="Rectangle 40"/>
                <p:cNvSpPr/>
                <p:nvPr/>
              </p:nvSpPr>
              <p:spPr>
                <a:xfrm>
                  <a:off x="467869" y="3725412"/>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grpSp>
              <p:nvGrpSpPr>
                <p:cNvPr id="42" name="Group 41"/>
                <p:cNvGrpSpPr/>
                <p:nvPr/>
              </p:nvGrpSpPr>
              <p:grpSpPr>
                <a:xfrm>
                  <a:off x="760103" y="3855577"/>
                  <a:ext cx="990420" cy="821257"/>
                  <a:chOff x="745642" y="3225569"/>
                  <a:chExt cx="914162" cy="567437"/>
                </a:xfrm>
                <a:effectLst/>
              </p:grpSpPr>
              <p:sp>
                <p:nvSpPr>
                  <p:cNvPr id="44" name="Rectangle 43"/>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45" name="Rectangle 44"/>
                  <p:cNvSpPr/>
                  <p:nvPr/>
                </p:nvSpPr>
                <p:spPr>
                  <a:xfrm>
                    <a:off x="1287437" y="3260907"/>
                    <a:ext cx="324053" cy="49452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sp>
              <p:nvSpPr>
                <p:cNvPr id="43" name="Text Placeholder 2"/>
                <p:cNvSpPr txBox="1">
                  <a:spLocks/>
                </p:cNvSpPr>
                <p:nvPr/>
              </p:nvSpPr>
              <p:spPr>
                <a:xfrm>
                  <a:off x="2134619" y="3720523"/>
                  <a:ext cx="7944680" cy="1162075"/>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52" dirty="0">
                      <a:solidFill>
                        <a:schemeClr val="tx1"/>
                      </a:solidFill>
                      <a:latin typeface="Segoe UI Light"/>
                    </a:rPr>
                    <a:t>Task Pane Add-in</a:t>
                  </a:r>
                </a:p>
                <a:p>
                  <a:pPr marL="0" indent="0">
                    <a:lnSpc>
                      <a:spcPct val="100000"/>
                    </a:lnSpc>
                    <a:spcBef>
                      <a:spcPts val="0"/>
                    </a:spcBef>
                    <a:spcAft>
                      <a:spcPts val="600"/>
                    </a:spcAft>
                    <a:buNone/>
                  </a:pPr>
                  <a:r>
                    <a:rPr lang="en-US" sz="1568" dirty="0">
                      <a:solidFill>
                        <a:schemeClr val="tx1"/>
                      </a:solidFill>
                    </a:rPr>
                    <a:t>Add-in that runs beside a document/mail with read/write access</a:t>
                  </a:r>
                </a:p>
                <a:p>
                  <a:pPr marL="0" indent="0">
                    <a:lnSpc>
                      <a:spcPct val="100000"/>
                    </a:lnSpc>
                    <a:spcBef>
                      <a:spcPts val="0"/>
                    </a:spcBef>
                    <a:spcAft>
                      <a:spcPts val="600"/>
                    </a:spcAft>
                    <a:buNone/>
                  </a:pPr>
                  <a:r>
                    <a:rPr lang="en-US" sz="1568" dirty="0">
                      <a:solidFill>
                        <a:schemeClr val="tx1"/>
                      </a:solidFill>
                    </a:rPr>
                    <a:t>Word, Excel, PowerPoint, Project, Outlook </a:t>
                  </a:r>
                </a:p>
              </p:txBody>
            </p:sp>
          </p:grpSp>
          <p:cxnSp>
            <p:nvCxnSpPr>
              <p:cNvPr id="40" name="Straight Connector 39"/>
              <p:cNvCxnSpPr/>
              <p:nvPr/>
            </p:nvCxnSpPr>
            <p:spPr>
              <a:xfrm>
                <a:off x="858316" y="3813050"/>
                <a:ext cx="32335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grpSp>
        <p:cxnSp>
          <p:nvCxnSpPr>
            <p:cNvPr id="37" name="Straight Connector 36"/>
            <p:cNvCxnSpPr/>
            <p:nvPr/>
          </p:nvCxnSpPr>
          <p:spPr>
            <a:xfrm>
              <a:off x="856802" y="3957433"/>
              <a:ext cx="32335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38" name="Rectangle 37"/>
            <p:cNvSpPr/>
            <p:nvPr/>
          </p:nvSpPr>
          <p:spPr>
            <a:xfrm>
              <a:off x="856802" y="3324962"/>
              <a:ext cx="324872" cy="3558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spTree>
    <p:extLst>
      <p:ext uri="{BB962C8B-B14F-4D97-AF65-F5344CB8AC3E}">
        <p14:creationId xmlns:p14="http://schemas.microsoft.com/office/powerpoint/2010/main" val="269342071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Anatomy of an Office Add-in</a:t>
            </a:r>
            <a:endParaRPr lang="en-US" dirty="0"/>
          </a:p>
        </p:txBody>
      </p:sp>
      <p:sp>
        <p:nvSpPr>
          <p:cNvPr id="5" name="Content Placeholder 4"/>
          <p:cNvSpPr>
            <a:spLocks noGrp="1"/>
          </p:cNvSpPr>
          <p:nvPr>
            <p:ph type="body" sz="quarter" idx="10"/>
          </p:nvPr>
        </p:nvSpPr>
        <p:spPr/>
        <p:txBody>
          <a:bodyPr/>
          <a:lstStyle/>
          <a:p>
            <a:r>
              <a:rPr lang="en-US" sz="3599" dirty="0"/>
              <a:t>Each </a:t>
            </a:r>
            <a:r>
              <a:rPr lang="en-US" sz="3599" dirty="0" smtClean="0"/>
              <a:t>Office Add-in is </a:t>
            </a:r>
            <a:r>
              <a:rPr lang="en-US" sz="3599" dirty="0"/>
              <a:t>based on XML-based manifest</a:t>
            </a:r>
          </a:p>
          <a:p>
            <a:pPr lvl="1"/>
            <a:r>
              <a:rPr lang="en-US" sz="1999" dirty="0"/>
              <a:t>Manifest points to a Web page</a:t>
            </a:r>
          </a:p>
          <a:p>
            <a:pPr lvl="1"/>
            <a:r>
              <a:rPr lang="en-US" sz="1999" dirty="0"/>
              <a:t>Manifest defines the type of the </a:t>
            </a:r>
            <a:r>
              <a:rPr lang="en-US" sz="1999" dirty="0" smtClean="0"/>
              <a:t>Office Add-in</a:t>
            </a:r>
            <a:endParaRPr lang="en-US" sz="1999" dirty="0"/>
          </a:p>
          <a:p>
            <a:pPr lvl="1"/>
            <a:r>
              <a:rPr lang="en-US" sz="1999" dirty="0"/>
              <a:t>Manifest defines which Office applications it supports</a:t>
            </a:r>
          </a:p>
          <a:p>
            <a:pPr lvl="1"/>
            <a:r>
              <a:rPr lang="en-US" sz="1999" dirty="0"/>
              <a:t>Manifest defines required capabilities</a:t>
            </a:r>
          </a:p>
        </p:txBody>
      </p:sp>
      <p:grpSp>
        <p:nvGrpSpPr>
          <p:cNvPr id="23" name="Group 22"/>
          <p:cNvGrpSpPr/>
          <p:nvPr/>
        </p:nvGrpSpPr>
        <p:grpSpPr>
          <a:xfrm>
            <a:off x="2064127" y="3583742"/>
            <a:ext cx="7598664" cy="2381305"/>
            <a:chOff x="-204092" y="2698032"/>
            <a:chExt cx="7598664" cy="2381305"/>
          </a:xfrm>
        </p:grpSpPr>
        <p:pic>
          <p:nvPicPr>
            <p:cNvPr id="24" name="Picture 2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04092" y="2744309"/>
              <a:ext cx="4859653" cy="2095224"/>
            </a:xfrm>
            <a:prstGeom prst="rect">
              <a:avLst/>
            </a:prstGeom>
          </p:spPr>
        </p:pic>
        <p:grpSp>
          <p:nvGrpSpPr>
            <p:cNvPr id="25" name="Group 24"/>
            <p:cNvGrpSpPr/>
            <p:nvPr/>
          </p:nvGrpSpPr>
          <p:grpSpPr>
            <a:xfrm>
              <a:off x="4496652" y="2698032"/>
              <a:ext cx="2897920" cy="2381305"/>
              <a:chOff x="8415338" y="3969071"/>
              <a:chExt cx="3516163" cy="2594233"/>
            </a:xfrm>
          </p:grpSpPr>
          <p:sp>
            <p:nvSpPr>
              <p:cNvPr id="31" name="Rectangle 30"/>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500" kern="0">
                  <a:solidFill>
                    <a:srgbClr val="1B1B1B"/>
                  </a:solidFill>
                  <a:latin typeface="Segoe UI"/>
                </a:endParaRPr>
              </a:p>
            </p:txBody>
          </p:sp>
          <p:sp>
            <p:nvSpPr>
              <p:cNvPr id="32" name="Rectangle 31"/>
              <p:cNvSpPr/>
              <p:nvPr/>
            </p:nvSpPr>
            <p:spPr>
              <a:xfrm>
                <a:off x="8415338" y="3969071"/>
                <a:ext cx="3502859"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endParaRPr lang="en-US" sz="1166" kern="0" dirty="0">
                  <a:solidFill>
                    <a:srgbClr val="262626">
                      <a:lumMod val="60000"/>
                      <a:lumOff val="40000"/>
                    </a:srgbClr>
                  </a:solidFill>
                  <a:latin typeface="Segoe UI"/>
                </a:endParaRPr>
              </a:p>
            </p:txBody>
          </p:sp>
        </p:grpSp>
        <p:sp>
          <p:nvSpPr>
            <p:cNvPr id="26" name="Rectangle 25"/>
            <p:cNvSpPr/>
            <p:nvPr/>
          </p:nvSpPr>
          <p:spPr>
            <a:xfrm>
              <a:off x="702700" y="3651879"/>
              <a:ext cx="1254847" cy="1004702"/>
            </a:xfrm>
            <a:prstGeom prst="rect">
              <a:avLst/>
            </a:prstGeom>
            <a:solidFill>
              <a:srgbClr val="FFFFFF"/>
            </a:solidFill>
            <a:ln w="28575" cap="flat" cmpd="sng" algn="ctr">
              <a:solidFill>
                <a:srgbClr val="595959"/>
              </a:solidFill>
              <a:prstDash val="solid"/>
            </a:ln>
            <a:effectLst/>
          </p:spPr>
          <p:txBody>
            <a:bodyPr lIns="47578" tIns="23788" rIns="47578" bIns="23788" rtlCol="0" anchor="ctr"/>
            <a:lstStyle/>
            <a:p>
              <a:pPr algn="ctr" defTabSz="761183"/>
              <a:r>
                <a:rPr lang="en-US" sz="1166" kern="0" dirty="0" smtClean="0">
                  <a:solidFill>
                    <a:srgbClr val="1B1B1B"/>
                  </a:solidFill>
                  <a:latin typeface="Segoe UI"/>
                </a:rPr>
                <a:t>Office Add-in</a:t>
              </a:r>
              <a:endParaRPr lang="en-US" sz="1166" kern="0" dirty="0">
                <a:solidFill>
                  <a:srgbClr val="1B1B1B"/>
                </a:solidFill>
                <a:latin typeface="Segoe UI"/>
              </a:endParaRPr>
            </a:p>
            <a:p>
              <a:pPr algn="ctr" defTabSz="761183"/>
              <a:r>
                <a:rPr lang="en-US" sz="1166" kern="0" dirty="0">
                  <a:solidFill>
                    <a:srgbClr val="1B1B1B"/>
                  </a:solidFill>
                  <a:latin typeface="Segoe UI"/>
                </a:rPr>
                <a:t>Manifest</a:t>
              </a:r>
            </a:p>
            <a:p>
              <a:pPr algn="ctr" defTabSz="761183"/>
              <a:endParaRPr lang="en-US" sz="1166" kern="0" dirty="0">
                <a:solidFill>
                  <a:srgbClr val="1B1B1B"/>
                </a:solidFill>
                <a:latin typeface="Segoe UI"/>
              </a:endParaRPr>
            </a:p>
            <a:p>
              <a:pPr algn="ctr" defTabSz="761183"/>
              <a:r>
                <a:rPr lang="en-US" sz="833" b="1" kern="0" dirty="0">
                  <a:solidFill>
                    <a:schemeClr val="tx2"/>
                  </a:solidFill>
                  <a:latin typeface="Segoe UI"/>
                </a:rPr>
                <a:t>&lt;XML&gt;</a:t>
              </a:r>
            </a:p>
          </p:txBody>
        </p:sp>
        <p:sp>
          <p:nvSpPr>
            <p:cNvPr id="27" name="Rectangle 26"/>
            <p:cNvSpPr/>
            <p:nvPr/>
          </p:nvSpPr>
          <p:spPr>
            <a:xfrm>
              <a:off x="2512338" y="3643151"/>
              <a:ext cx="1263048" cy="1004702"/>
            </a:xfrm>
            <a:prstGeom prst="rect">
              <a:avLst/>
            </a:prstGeom>
            <a:solidFill>
              <a:srgbClr val="FFFFFF"/>
            </a:solidFill>
            <a:ln w="28575" cap="flat" cmpd="sng" algn="ctr">
              <a:solidFill>
                <a:srgbClr val="595959"/>
              </a:solidFill>
              <a:prstDash val="solid"/>
            </a:ln>
            <a:effectLst/>
          </p:spPr>
          <p:txBody>
            <a:bodyPr lIns="47578" tIns="23788" rIns="47578" bIns="23788" rtlCol="0" anchor="ctr"/>
            <a:lstStyle/>
            <a:p>
              <a:pPr algn="ctr" defTabSz="761183"/>
              <a:r>
                <a:rPr lang="en-US" sz="1166" kern="0" dirty="0">
                  <a:solidFill>
                    <a:srgbClr val="1B1B1B"/>
                  </a:solidFill>
                  <a:latin typeface="Segoe UI"/>
                </a:rPr>
                <a:t>Web</a:t>
              </a:r>
            </a:p>
            <a:p>
              <a:pPr algn="ctr" defTabSz="761183"/>
              <a:r>
                <a:rPr lang="en-US" sz="1166" kern="0" dirty="0">
                  <a:solidFill>
                    <a:srgbClr val="1B1B1B"/>
                  </a:solidFill>
                  <a:latin typeface="Segoe UI"/>
                </a:rPr>
                <a:t>Page</a:t>
              </a:r>
            </a:p>
            <a:p>
              <a:pPr algn="ctr" defTabSz="761183"/>
              <a:endParaRPr lang="en-US" sz="833" b="1" kern="0" dirty="0">
                <a:solidFill>
                  <a:srgbClr val="FF7401"/>
                </a:solidFill>
                <a:latin typeface="Segoe UI"/>
              </a:endParaRPr>
            </a:p>
            <a:p>
              <a:pPr algn="ctr" defTabSz="761183"/>
              <a:r>
                <a:rPr lang="en-US" sz="833" b="1" kern="0" dirty="0">
                  <a:solidFill>
                    <a:schemeClr val="tx2"/>
                  </a:solidFill>
                  <a:latin typeface="Segoe UI"/>
                </a:rPr>
                <a:t>HTML+JS</a:t>
              </a:r>
            </a:p>
          </p:txBody>
        </p:sp>
        <p:sp>
          <p:nvSpPr>
            <p:cNvPr id="28" name="Cross 27"/>
            <p:cNvSpPr/>
            <p:nvPr/>
          </p:nvSpPr>
          <p:spPr>
            <a:xfrm>
              <a:off x="2066282" y="3970428"/>
              <a:ext cx="343078" cy="325209"/>
            </a:xfrm>
            <a:prstGeom prst="plus">
              <a:avLst>
                <a:gd name="adj" fmla="val 33488"/>
              </a:avLst>
            </a:prstGeom>
            <a:solidFill>
              <a:srgbClr val="595959"/>
            </a:solidFill>
            <a:ln w="28575" cap="flat" cmpd="sng" algn="ctr">
              <a:noFill/>
              <a:prstDash val="solid"/>
            </a:ln>
            <a:effectLst/>
          </p:spPr>
          <p:txBody>
            <a:bodyPr lIns="47578" tIns="23788" rIns="47578" bIns="23788" rtlCol="0" anchor="ctr"/>
            <a:lstStyle/>
            <a:p>
              <a:pPr algn="ctr" defTabSz="761183"/>
              <a:endParaRPr lang="en-US" sz="1500" kern="0">
                <a:solidFill>
                  <a:srgbClr val="FFFFFF"/>
                </a:solidFill>
                <a:latin typeface="Segoe UI"/>
              </a:endParaRPr>
            </a:p>
          </p:txBody>
        </p:sp>
        <p:sp>
          <p:nvSpPr>
            <p:cNvPr id="29" name="Equal 28"/>
            <p:cNvSpPr/>
            <p:nvPr/>
          </p:nvSpPr>
          <p:spPr>
            <a:xfrm>
              <a:off x="3906291" y="3931025"/>
              <a:ext cx="500549" cy="342326"/>
            </a:xfrm>
            <a:prstGeom prst="mathEqual">
              <a:avLst>
                <a:gd name="adj1" fmla="val 14949"/>
                <a:gd name="adj2" fmla="val 17475"/>
              </a:avLst>
            </a:prstGeom>
            <a:solidFill>
              <a:srgbClr val="595959"/>
            </a:solidFill>
            <a:ln w="28575" cap="flat" cmpd="sng" algn="ctr">
              <a:solidFill>
                <a:srgbClr val="595959"/>
              </a:solidFill>
              <a:prstDash val="solid"/>
            </a:ln>
            <a:effectLst/>
          </p:spPr>
          <p:txBody>
            <a:bodyPr lIns="47578" tIns="23788" rIns="47578" bIns="23788" rtlCol="0" anchor="ctr"/>
            <a:lstStyle/>
            <a:p>
              <a:pPr algn="ctr" defTabSz="761183"/>
              <a:endParaRPr lang="en-US" sz="1500" kern="0">
                <a:solidFill>
                  <a:srgbClr val="1B1B1B"/>
                </a:solidFill>
                <a:latin typeface="Segoe UI"/>
              </a:endParaRPr>
            </a:p>
          </p:txBody>
        </p:sp>
        <p:sp>
          <p:nvSpPr>
            <p:cNvPr id="30" name="Rectangle 29"/>
            <p:cNvSpPr/>
            <p:nvPr/>
          </p:nvSpPr>
          <p:spPr>
            <a:xfrm>
              <a:off x="4910820" y="3300516"/>
              <a:ext cx="2094863" cy="1471580"/>
            </a:xfrm>
            <a:prstGeom prst="rect">
              <a:avLst/>
            </a:prstGeom>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2333" kern="0" spc="-67" dirty="0" smtClean="0">
                  <a:solidFill>
                    <a:schemeClr val="tx2"/>
                  </a:solidFill>
                  <a:latin typeface="Segoe UI Light"/>
                  <a:ea typeface="Segoe UI" pitchFamily="34" charset="0"/>
                  <a:cs typeface="Segoe UI" pitchFamily="34" charset="0"/>
                </a:rPr>
                <a:t>Office Add-in</a:t>
              </a:r>
              <a:endParaRPr lang="en-US" sz="2333" kern="0" spc="-67" dirty="0">
                <a:solidFill>
                  <a:schemeClr val="tx2"/>
                </a:solidFill>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1856669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799" dirty="0"/>
              <a:t>Adding </a:t>
            </a:r>
            <a:r>
              <a:rPr lang="en-US" sz="4799" dirty="0" smtClean="0"/>
              <a:t>an Office Add-in using </a:t>
            </a:r>
            <a:r>
              <a:rPr lang="en-US" sz="4799" dirty="0"/>
              <a:t>the Insertion UI</a:t>
            </a:r>
          </a:p>
        </p:txBody>
      </p:sp>
      <p:sp>
        <p:nvSpPr>
          <p:cNvPr id="9" name="Content Placeholder 8"/>
          <p:cNvSpPr>
            <a:spLocks noGrp="1"/>
          </p:cNvSpPr>
          <p:nvPr>
            <p:ph type="body" sz="quarter" idx="10"/>
          </p:nvPr>
        </p:nvSpPr>
        <p:spPr/>
        <p:txBody>
          <a:bodyPr/>
          <a:lstStyle/>
          <a:p>
            <a:pPr lvl="1"/>
            <a:r>
              <a:rPr lang="en-US" dirty="0" smtClean="0"/>
              <a:t>Office Add-in insertion UI located in Ribbon inside Insert Tab</a:t>
            </a:r>
          </a:p>
          <a:p>
            <a:pPr lvl="1"/>
            <a:endParaRPr lang="en-US" dirty="0"/>
          </a:p>
          <a:p>
            <a:pPr lvl="1"/>
            <a:endParaRPr lang="en-US" dirty="0" smtClean="0"/>
          </a:p>
          <a:p>
            <a:pPr lvl="1"/>
            <a:endParaRPr lang="en-US" dirty="0" smtClean="0"/>
          </a:p>
          <a:p>
            <a:pPr lvl="1"/>
            <a:endParaRPr lang="en-US" dirty="0"/>
          </a:p>
          <a:p>
            <a:pPr lvl="1"/>
            <a:r>
              <a:rPr lang="en-US" dirty="0" smtClean="0"/>
              <a:t>Dialog allows you to add and start Office Add-in</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a:p>
        </p:txBody>
      </p:sp>
      <p:pic>
        <p:nvPicPr>
          <p:cNvPr id="4" name="Picture 3"/>
          <p:cNvPicPr>
            <a:picLocks noChangeAspect="1"/>
          </p:cNvPicPr>
          <p:nvPr/>
        </p:nvPicPr>
        <p:blipFill>
          <a:blip r:embed="rId3"/>
          <a:stretch>
            <a:fillRect/>
          </a:stretch>
        </p:blipFill>
        <p:spPr>
          <a:xfrm>
            <a:off x="1587555" y="1927983"/>
            <a:ext cx="6057841" cy="1566315"/>
          </a:xfrm>
          <a:prstGeom prst="rect">
            <a:avLst/>
          </a:prstGeom>
        </p:spPr>
      </p:pic>
      <p:pic>
        <p:nvPicPr>
          <p:cNvPr id="6" name="Picture 5"/>
          <p:cNvPicPr>
            <a:picLocks noChangeAspect="1"/>
          </p:cNvPicPr>
          <p:nvPr/>
        </p:nvPicPr>
        <p:blipFill>
          <a:blip r:embed="rId4"/>
          <a:stretch>
            <a:fillRect/>
          </a:stretch>
        </p:blipFill>
        <p:spPr>
          <a:xfrm>
            <a:off x="1669178" y="4050034"/>
            <a:ext cx="3422035" cy="2160251"/>
          </a:xfrm>
          <a:prstGeom prst="rect">
            <a:avLst/>
          </a:prstGeom>
        </p:spPr>
      </p:pic>
    </p:spTree>
    <p:extLst>
      <p:ext uri="{BB962C8B-B14F-4D97-AF65-F5344CB8AC3E}">
        <p14:creationId xmlns:p14="http://schemas.microsoft.com/office/powerpoint/2010/main" val="34938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6.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A593625-DB14-4FB0-B5A9-3269FA9C120B}">
  <ds:schemaRefs>
    <ds:schemaRef ds:uri="http://purl.org/dc/dcmitype/"/>
    <ds:schemaRef ds:uri="http://schemas.microsoft.com/office/2006/metadata/properties"/>
    <ds:schemaRef ds:uri="http://purl.org/dc/elements/1.1/"/>
    <ds:schemaRef ds:uri="http://www.w3.org/XML/1998/namespace"/>
    <ds:schemaRef ds:uri="5fad15d0-477e-40da-a20d-40d4ca777cbd"/>
    <ds:schemaRef ds:uri="http://schemas.microsoft.com/office/infopath/2007/PartnerControls"/>
    <ds:schemaRef ds:uri="http://schemas.microsoft.com/office/2006/documentManagement/types"/>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3.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4772</Words>
  <Application>Microsoft Office PowerPoint</Application>
  <PresentationFormat>Custom</PresentationFormat>
  <Paragraphs>459</Paragraphs>
  <Slides>40</Slides>
  <Notes>23</Notes>
  <HiddenSlides>1</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40</vt:i4>
      </vt:variant>
    </vt:vector>
  </HeadingPairs>
  <TitlesOfParts>
    <vt:vector size="57" baseType="lpstr">
      <vt:lpstr>Arial</vt:lpstr>
      <vt:lpstr>Calibri</vt:lpstr>
      <vt:lpstr>Calibri Light</vt:lpstr>
      <vt:lpstr>Consolas</vt:lpstr>
      <vt:lpstr>Courier New</vt:lpstr>
      <vt:lpstr>Segoe Condensed</vt:lpstr>
      <vt:lpstr>Segoe Light</vt:lpstr>
      <vt:lpstr>Segoe UI</vt:lpstr>
      <vt:lpstr>Segoe UI Light</vt:lpstr>
      <vt:lpstr>Wingdings</vt:lpstr>
      <vt:lpstr>5-30055_Office Template 2012 - 16x9 - White Background</vt:lpstr>
      <vt:lpstr>5-30055_Office Template 2012 - 16x9 - Colored Accent Slides</vt:lpstr>
      <vt:lpstr>2_TEE14 Speaker PPT Template</vt:lpstr>
      <vt:lpstr>5-30610_Microsoft_Ignite_Keynote_Template_CUSTOM_LIGHT</vt:lpstr>
      <vt:lpstr>1_5-30610_Microsoft_Ignite_Keynote_Template_CUSTOM_LIGHT</vt:lpstr>
      <vt:lpstr>1_5-30055_Office Template 2012 - 16x9 - White Background</vt:lpstr>
      <vt:lpstr>Office Theme</vt:lpstr>
      <vt:lpstr>Office 365 Development</vt:lpstr>
      <vt:lpstr>Course Agenda</vt:lpstr>
      <vt:lpstr>Advanced Office Add-ins with Excel, Word, PowerPoint</vt:lpstr>
      <vt:lpstr>Agenda </vt:lpstr>
      <vt:lpstr>Developer vision</vt:lpstr>
      <vt:lpstr>What is an Office Add-in?</vt:lpstr>
      <vt:lpstr>Office Add-ins A new way to build extensions for Office</vt:lpstr>
      <vt:lpstr>Anatomy of an Office Add-in</vt:lpstr>
      <vt:lpstr>Adding an Office Add-in using the Insertion UI</vt:lpstr>
      <vt:lpstr>Generic Office.js APIs</vt:lpstr>
      <vt:lpstr>getSelectedDataAsync()</vt:lpstr>
      <vt:lpstr>setSelectDataAsync()</vt:lpstr>
      <vt:lpstr>Coercion Types</vt:lpstr>
      <vt:lpstr>Using Bindings</vt:lpstr>
      <vt:lpstr>Adding Bindings in JavaScript</vt:lpstr>
      <vt:lpstr>Adding Event Hander Bindings</vt:lpstr>
      <vt:lpstr>PowerPoint Presentation</vt:lpstr>
      <vt:lpstr>Word/Excel Office.js APIs</vt:lpstr>
      <vt:lpstr>New Office 2016 APIs</vt:lpstr>
      <vt:lpstr>Coding Pattern</vt:lpstr>
      <vt:lpstr>Coding Pattern</vt:lpstr>
      <vt:lpstr>Coding Pattern</vt:lpstr>
      <vt:lpstr>Coding Pattern</vt:lpstr>
      <vt:lpstr>Coding Pattern</vt:lpstr>
      <vt:lpstr>Coding Pattern</vt:lpstr>
      <vt:lpstr>New Word APIs</vt:lpstr>
      <vt:lpstr>PowerPoint Presentation</vt:lpstr>
      <vt:lpstr>New Excel APIs</vt:lpstr>
      <vt:lpstr>PowerPoint Presentation</vt:lpstr>
      <vt:lpstr>Packaging and Deployment</vt:lpstr>
      <vt:lpstr>Office Add-in Deployment</vt:lpstr>
      <vt:lpstr>SharePoint Add-in Catalog</vt:lpstr>
      <vt:lpstr>File Share Add-in Catalog</vt:lpstr>
      <vt:lpstr>Related Documentation</vt:lpstr>
      <vt:lpstr>Related Code Samples</vt:lpstr>
      <vt:lpstr>Summary</vt:lpstr>
      <vt:lpstr>Further reading…</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2015-11-01T23:17:58Z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